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57"/>
  </p:notesMasterIdLst>
  <p:handoutMasterIdLst>
    <p:handoutMasterId r:id="rId58"/>
  </p:handoutMasterIdLst>
  <p:sldIdLst>
    <p:sldId id="405" r:id="rId2"/>
    <p:sldId id="460" r:id="rId3"/>
    <p:sldId id="466" r:id="rId4"/>
    <p:sldId id="467" r:id="rId5"/>
    <p:sldId id="461" r:id="rId6"/>
    <p:sldId id="462" r:id="rId7"/>
    <p:sldId id="463" r:id="rId8"/>
    <p:sldId id="464" r:id="rId9"/>
    <p:sldId id="468" r:id="rId10"/>
    <p:sldId id="469" r:id="rId11"/>
    <p:sldId id="470" r:id="rId12"/>
    <p:sldId id="465" r:id="rId13"/>
    <p:sldId id="472" r:id="rId14"/>
    <p:sldId id="473" r:id="rId15"/>
    <p:sldId id="425" r:id="rId16"/>
    <p:sldId id="426" r:id="rId17"/>
    <p:sldId id="427" r:id="rId18"/>
    <p:sldId id="429" r:id="rId19"/>
    <p:sldId id="430" r:id="rId20"/>
    <p:sldId id="431" r:id="rId21"/>
    <p:sldId id="432" r:id="rId22"/>
    <p:sldId id="436" r:id="rId23"/>
    <p:sldId id="474" r:id="rId24"/>
    <p:sldId id="475" r:id="rId25"/>
    <p:sldId id="476" r:id="rId26"/>
    <p:sldId id="477" r:id="rId27"/>
    <p:sldId id="478" r:id="rId28"/>
    <p:sldId id="444" r:id="rId29"/>
    <p:sldId id="456" r:id="rId30"/>
    <p:sldId id="457" r:id="rId31"/>
    <p:sldId id="446" r:id="rId32"/>
    <p:sldId id="447" r:id="rId33"/>
    <p:sldId id="471" r:id="rId34"/>
    <p:sldId id="448" r:id="rId35"/>
    <p:sldId id="450" r:id="rId36"/>
    <p:sldId id="449" r:id="rId37"/>
    <p:sldId id="451" r:id="rId38"/>
    <p:sldId id="452" r:id="rId39"/>
    <p:sldId id="453" r:id="rId40"/>
    <p:sldId id="454" r:id="rId41"/>
    <p:sldId id="455" r:id="rId42"/>
    <p:sldId id="458" r:id="rId43"/>
    <p:sldId id="314" r:id="rId44"/>
    <p:sldId id="459" r:id="rId45"/>
    <p:sldId id="422" r:id="rId46"/>
    <p:sldId id="421" r:id="rId47"/>
    <p:sldId id="346" r:id="rId48"/>
    <p:sldId id="416" r:id="rId49"/>
    <p:sldId id="417" r:id="rId50"/>
    <p:sldId id="418" r:id="rId51"/>
    <p:sldId id="419" r:id="rId52"/>
    <p:sldId id="420" r:id="rId53"/>
    <p:sldId id="406" r:id="rId54"/>
    <p:sldId id="391" r:id="rId55"/>
    <p:sldId id="395" r:id="rId56"/>
  </p:sldIdLst>
  <p:sldSz cx="9144000" cy="6858000" type="screen4x3"/>
  <p:notesSz cx="7315200" cy="96012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9966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62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2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88370-8F5B-4F59-B393-77A19B1FD79E}" type="doc">
      <dgm:prSet loTypeId="urn:microsoft.com/office/officeart/2005/8/layout/list1" loCatId="list" qsTypeId="urn:microsoft.com/office/officeart/2005/8/quickstyle/3d2#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7464C2F-4A68-4254-8899-B1CC66101B22}">
      <dgm:prSet phldrT="[Text]" custT="1"/>
      <dgm:spPr/>
      <dgm:t>
        <a:bodyPr/>
        <a:lstStyle/>
        <a:p>
          <a:pPr algn="ctr"/>
          <a:r>
            <a:rPr lang="sr-Cyrl-RS" sz="2500" b="1" dirty="0" smtClean="0">
              <a:effectLst/>
            </a:rPr>
            <a:t>Заснована</a:t>
          </a:r>
          <a:r>
            <a:rPr lang="x-none" sz="2500" b="1" dirty="0" smtClean="0">
              <a:effectLst/>
            </a:rPr>
            <a:t> </a:t>
          </a:r>
          <a:r>
            <a:rPr lang="sr-Cyrl-RS" sz="2500" b="1" dirty="0" smtClean="0">
              <a:effectLst/>
            </a:rPr>
            <a:t>на</a:t>
          </a:r>
          <a:r>
            <a:rPr lang="x-none" sz="2500" b="1" dirty="0" smtClean="0">
              <a:effectLst/>
            </a:rPr>
            <a:t> </a:t>
          </a:r>
          <a:r>
            <a:rPr lang="sr-Cyrl-RS" sz="2500" b="1" dirty="0" smtClean="0">
              <a:effectLst/>
            </a:rPr>
            <a:t>арбитрарно</a:t>
          </a:r>
          <a:r>
            <a:rPr lang="x-none" sz="2500" b="1" dirty="0" smtClean="0">
              <a:effectLst/>
            </a:rPr>
            <a:t> </a:t>
          </a:r>
          <a:r>
            <a:rPr lang="sr-Cyrl-RS" sz="2500" b="1" dirty="0" smtClean="0">
              <a:effectLst/>
            </a:rPr>
            <a:t>утврђеним</a:t>
          </a:r>
          <a:r>
            <a:rPr lang="x-none" sz="2500" b="1" dirty="0" smtClean="0">
              <a:effectLst/>
            </a:rPr>
            <a:t> </a:t>
          </a:r>
          <a:r>
            <a:rPr lang="sr-Cyrl-RS" sz="2500" b="1" dirty="0" smtClean="0">
              <a:effectLst/>
            </a:rPr>
            <a:t>критеријумима</a:t>
          </a:r>
          <a:endParaRPr lang="en-US" sz="2500" b="1" dirty="0">
            <a:effectLst/>
          </a:endParaRPr>
        </a:p>
      </dgm:t>
    </dgm:pt>
    <dgm:pt modelId="{57BE2327-05C6-495D-A912-A539B2F34324}" type="parTrans" cxnId="{419C27F1-E9AD-43D6-9765-573E462A3952}">
      <dgm:prSet/>
      <dgm:spPr/>
      <dgm:t>
        <a:bodyPr/>
        <a:lstStyle/>
        <a:p>
          <a:endParaRPr lang="en-US"/>
        </a:p>
      </dgm:t>
    </dgm:pt>
    <dgm:pt modelId="{E563E91C-3268-48B6-B183-A81F848AE039}" type="sibTrans" cxnId="{419C27F1-E9AD-43D6-9765-573E462A3952}">
      <dgm:prSet/>
      <dgm:spPr/>
      <dgm:t>
        <a:bodyPr/>
        <a:lstStyle/>
        <a:p>
          <a:endParaRPr lang="en-US"/>
        </a:p>
      </dgm:t>
    </dgm:pt>
    <dgm:pt modelId="{5E3909A7-5AC1-4737-8601-71A704D9DD4D}">
      <dgm:prSet phldrT="[Text]" custT="1"/>
      <dgm:spPr/>
      <dgm:t>
        <a:bodyPr/>
        <a:lstStyle/>
        <a:p>
          <a:pPr algn="ctr"/>
          <a:r>
            <a:rPr lang="sr-Cyrl-RS" sz="2500" b="1" dirty="0" smtClean="0">
              <a:solidFill>
                <a:schemeClr val="tx1"/>
              </a:solidFill>
            </a:rPr>
            <a:t>ТД</a:t>
          </a:r>
          <a:r>
            <a:rPr lang="en-US" sz="2500" b="1" dirty="0" smtClean="0">
              <a:solidFill>
                <a:schemeClr val="tx1"/>
              </a:solidFill>
            </a:rPr>
            <a:t>/</a:t>
          </a:r>
          <a:r>
            <a:rPr lang="sr-Cyrl-RS" sz="2500" b="1" dirty="0" smtClean="0">
              <a:solidFill>
                <a:schemeClr val="tx1"/>
              </a:solidFill>
            </a:rPr>
            <a:t>ТВ</a:t>
          </a:r>
          <a:r>
            <a:rPr lang="x-none" sz="2500" b="1" dirty="0" smtClean="0">
              <a:solidFill>
                <a:schemeClr val="tx1"/>
              </a:solidFill>
            </a:rPr>
            <a:t> </a:t>
          </a:r>
          <a:r>
            <a:rPr lang="sr-Cyrl-RS" sz="2500" b="1" dirty="0" smtClean="0">
              <a:solidFill>
                <a:schemeClr val="tx1"/>
              </a:solidFill>
            </a:rPr>
            <a:t>која</a:t>
          </a:r>
          <a:r>
            <a:rPr lang="x-none" sz="2500" b="1" dirty="0" smtClean="0">
              <a:solidFill>
                <a:schemeClr val="tx1"/>
              </a:solidFill>
            </a:rPr>
            <a:t> </a:t>
          </a:r>
          <a:r>
            <a:rPr lang="sr-Cyrl-RS" sz="2500" b="1" dirty="0" smtClean="0">
              <a:solidFill>
                <a:schemeClr val="tx1"/>
              </a:solidFill>
            </a:rPr>
            <a:t>је</a:t>
          </a:r>
          <a:r>
            <a:rPr lang="x-none" sz="2500" b="1" dirty="0" smtClean="0">
              <a:solidFill>
                <a:schemeClr val="tx1"/>
              </a:solidFill>
            </a:rPr>
            <a:t> </a:t>
          </a:r>
          <a:r>
            <a:rPr lang="x-none" sz="2500" b="1" dirty="0">
              <a:solidFill>
                <a:schemeClr val="tx1"/>
              </a:solidFill>
              <a:latin typeface="Century"/>
            </a:rPr>
            <a:t>&lt; </a:t>
          </a:r>
          <a:r>
            <a:rPr lang="en-US" sz="2500" b="1" dirty="0">
              <a:solidFill>
                <a:schemeClr val="tx1"/>
              </a:solidFill>
            </a:rPr>
            <a:t>-2 </a:t>
          </a:r>
          <a:r>
            <a:rPr lang="sr-Cyrl-RS" sz="2500" b="1" dirty="0" smtClean="0">
              <a:solidFill>
                <a:schemeClr val="tx1"/>
              </a:solidFill>
            </a:rPr>
            <a:t>СД</a:t>
          </a:r>
          <a:r>
            <a:rPr lang="en-US" sz="2500" b="1" dirty="0" smtClean="0">
              <a:solidFill>
                <a:schemeClr val="tx1"/>
              </a:solidFill>
            </a:rPr>
            <a:t> </a:t>
          </a:r>
          <a:r>
            <a:rPr lang="sr-Cyrl-RS" sz="2500" b="1" dirty="0" smtClean="0">
              <a:solidFill>
                <a:schemeClr val="tx1"/>
              </a:solidFill>
            </a:rPr>
            <a:t>или</a:t>
          </a:r>
          <a:r>
            <a:rPr lang="x-none" sz="2500" b="1" dirty="0" smtClean="0">
              <a:solidFill>
                <a:schemeClr val="tx1"/>
              </a:solidFill>
            </a:rPr>
            <a:t> </a:t>
          </a:r>
          <a:r>
            <a:rPr lang="en-US" sz="2500" b="1" dirty="0">
              <a:solidFill>
                <a:schemeClr val="tx1"/>
              </a:solidFill>
            </a:rPr>
            <a:t>&lt; 3</a:t>
          </a:r>
          <a:r>
            <a:rPr lang="x-none" sz="2500" b="1" dirty="0">
              <a:solidFill>
                <a:schemeClr val="tx1"/>
              </a:solidFill>
            </a:rPr>
            <a:t>. </a:t>
          </a:r>
          <a:r>
            <a:rPr lang="sr-Cyrl-RS" sz="2500" b="1" dirty="0" smtClean="0">
              <a:solidFill>
                <a:schemeClr val="tx1"/>
              </a:solidFill>
            </a:rPr>
            <a:t>перцентила</a:t>
          </a:r>
          <a:r>
            <a:rPr lang="x-none" sz="2500" b="1" dirty="0" smtClean="0">
              <a:solidFill>
                <a:schemeClr val="tx1"/>
              </a:solidFill>
            </a:rPr>
            <a:t> </a:t>
          </a:r>
          <a:endParaRPr lang="en-US" sz="2500" b="1" dirty="0">
            <a:solidFill>
              <a:schemeClr val="tx1"/>
            </a:solidFill>
          </a:endParaRPr>
        </a:p>
      </dgm:t>
    </dgm:pt>
    <dgm:pt modelId="{FC0451FA-8B57-4AC7-8F5B-C3C70B8D4B75}" type="parTrans" cxnId="{FEEC8887-04F4-41E0-8B8E-D01A468820D4}">
      <dgm:prSet/>
      <dgm:spPr/>
      <dgm:t>
        <a:bodyPr/>
        <a:lstStyle/>
        <a:p>
          <a:endParaRPr lang="en-US"/>
        </a:p>
      </dgm:t>
    </dgm:pt>
    <dgm:pt modelId="{D60BCCC6-73CA-4800-B7FF-ED1B2106C3D2}" type="sibTrans" cxnId="{FEEC8887-04F4-41E0-8B8E-D01A468820D4}">
      <dgm:prSet/>
      <dgm:spPr/>
      <dgm:t>
        <a:bodyPr/>
        <a:lstStyle/>
        <a:p>
          <a:endParaRPr lang="en-US"/>
        </a:p>
      </dgm:t>
    </dgm:pt>
    <dgm:pt modelId="{FF21A447-3CB7-4EB3-A9DD-4AEA15352436}">
      <dgm:prSet phldrT="[Text]" custT="1"/>
      <dgm:spPr/>
      <dgm:t>
        <a:bodyPr/>
        <a:lstStyle/>
        <a:p>
          <a:pPr algn="ctr"/>
          <a:r>
            <a:rPr lang="sr-Cyrl-RS" sz="2500" b="1" dirty="0" smtClean="0"/>
            <a:t>Односи</a:t>
          </a:r>
          <a:r>
            <a:rPr lang="x-none" sz="2500" b="1" dirty="0" smtClean="0"/>
            <a:t> </a:t>
          </a:r>
          <a:r>
            <a:rPr lang="sr-Cyrl-RS" sz="2500" b="1" dirty="0" smtClean="0"/>
            <a:t>се</a:t>
          </a:r>
          <a:r>
            <a:rPr lang="x-none" sz="2500" b="1" dirty="0" smtClean="0"/>
            <a:t> </a:t>
          </a:r>
          <a:r>
            <a:rPr lang="sr-Cyrl-RS" sz="2500" b="1" dirty="0" smtClean="0"/>
            <a:t>на</a:t>
          </a:r>
          <a:r>
            <a:rPr lang="x-none" sz="2500" b="1" dirty="0" smtClean="0"/>
            <a:t> </a:t>
          </a:r>
          <a:r>
            <a:rPr lang="sr-Cyrl-RS" sz="2500" b="1" dirty="0" smtClean="0"/>
            <a:t>здраву</a:t>
          </a:r>
          <a:r>
            <a:rPr lang="x-none" sz="2500" b="1" dirty="0" smtClean="0"/>
            <a:t> </a:t>
          </a:r>
          <a:r>
            <a:rPr lang="sr-Cyrl-RS" sz="2500" b="1" dirty="0" smtClean="0"/>
            <a:t>децу</a:t>
          </a:r>
          <a:r>
            <a:rPr lang="x-none" sz="2500" b="1" dirty="0" smtClean="0"/>
            <a:t> </a:t>
          </a:r>
          <a:r>
            <a:rPr lang="sr-Cyrl-RS" sz="2500" b="1" dirty="0" smtClean="0"/>
            <a:t>истог</a:t>
          </a:r>
          <a:r>
            <a:rPr lang="x-none" sz="2500" b="1" dirty="0" smtClean="0"/>
            <a:t> </a:t>
          </a:r>
          <a:r>
            <a:rPr lang="sr-Cyrl-RS" sz="2500" b="1" dirty="0" smtClean="0"/>
            <a:t>узраста</a:t>
          </a:r>
          <a:r>
            <a:rPr lang="sr-Latn-RS" sz="2500" b="1" dirty="0" smtClean="0"/>
            <a:t> </a:t>
          </a:r>
          <a:r>
            <a:rPr lang="sr-Cyrl-RS" sz="2500" b="1" dirty="0" smtClean="0"/>
            <a:t>и</a:t>
          </a:r>
          <a:r>
            <a:rPr lang="x-none" sz="2500" b="1" dirty="0" smtClean="0"/>
            <a:t> </a:t>
          </a:r>
          <a:r>
            <a:rPr lang="sr-Cyrl-RS" sz="2500" b="1" dirty="0" smtClean="0"/>
            <a:t>пола</a:t>
          </a:r>
          <a:r>
            <a:rPr lang="x-none" sz="2500" b="1" dirty="0" smtClean="0"/>
            <a:t>, </a:t>
          </a:r>
          <a:r>
            <a:rPr lang="sr-Cyrl-RS" sz="2500" b="1" dirty="0" smtClean="0"/>
            <a:t>пожељно</a:t>
          </a:r>
          <a:r>
            <a:rPr lang="x-none" sz="2500" b="1" dirty="0" smtClean="0"/>
            <a:t> </a:t>
          </a:r>
          <a:r>
            <a:rPr lang="sr-Cyrl-RS" sz="2500" b="1" dirty="0" smtClean="0"/>
            <a:t>исте</a:t>
          </a:r>
          <a:r>
            <a:rPr lang="x-none" sz="2500" b="1" dirty="0" smtClean="0"/>
            <a:t> </a:t>
          </a:r>
          <a:r>
            <a:rPr lang="sr-Cyrl-RS" sz="2500" b="1" dirty="0" smtClean="0"/>
            <a:t>расне</a:t>
          </a:r>
          <a:r>
            <a:rPr lang="x-none" sz="2500" b="1" dirty="0" smtClean="0"/>
            <a:t> </a:t>
          </a:r>
          <a:r>
            <a:rPr lang="sr-Cyrl-RS" sz="2500" b="1" dirty="0" smtClean="0"/>
            <a:t>припадности</a:t>
          </a:r>
          <a:endParaRPr lang="en-US" sz="2500" b="1" dirty="0"/>
        </a:p>
      </dgm:t>
    </dgm:pt>
    <dgm:pt modelId="{7B1E76B2-D4E6-4B7D-A8E0-73D1D9FF2D09}" type="parTrans" cxnId="{2F4722FB-7440-4C5B-9259-B2599AE6BD99}">
      <dgm:prSet/>
      <dgm:spPr/>
      <dgm:t>
        <a:bodyPr/>
        <a:lstStyle/>
        <a:p>
          <a:endParaRPr lang="en-US"/>
        </a:p>
      </dgm:t>
    </dgm:pt>
    <dgm:pt modelId="{0D0EC374-179C-47BF-86A9-B658637E76B5}" type="sibTrans" cxnId="{2F4722FB-7440-4C5B-9259-B2599AE6BD99}">
      <dgm:prSet/>
      <dgm:spPr/>
      <dgm:t>
        <a:bodyPr/>
        <a:lstStyle/>
        <a:p>
          <a:endParaRPr lang="en-US"/>
        </a:p>
      </dgm:t>
    </dgm:pt>
    <dgm:pt modelId="{F3A661F4-29FB-4433-BC84-F99E5029FA38}" type="pres">
      <dgm:prSet presAssocID="{9DA88370-8F5B-4F59-B393-77A19B1FD79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1648BEE-403A-4F81-A5C9-4FD095854DCB}" type="pres">
      <dgm:prSet presAssocID="{97464C2F-4A68-4254-8899-B1CC66101B22}" presName="parentLin" presStyleCnt="0"/>
      <dgm:spPr/>
    </dgm:pt>
    <dgm:pt modelId="{69F8D803-A4E9-489A-A4FA-09DF96C1A8B8}" type="pres">
      <dgm:prSet presAssocID="{97464C2F-4A68-4254-8899-B1CC66101B22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CC2646E6-3E9C-4200-AFFE-B7448FBDC310}" type="pres">
      <dgm:prSet presAssocID="{97464C2F-4A68-4254-8899-B1CC66101B22}" presName="parentText" presStyleLbl="node1" presStyleIdx="0" presStyleCnt="3" custScaleX="134545" custScaleY="17267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FCE8F69-F221-49CF-A3BB-CA7E24BCD8F3}" type="pres">
      <dgm:prSet presAssocID="{97464C2F-4A68-4254-8899-B1CC66101B22}" presName="negativeSpace" presStyleCnt="0"/>
      <dgm:spPr/>
    </dgm:pt>
    <dgm:pt modelId="{3495B35F-F32E-4F3F-B58B-0F44B9B41218}" type="pres">
      <dgm:prSet presAssocID="{97464C2F-4A68-4254-8899-B1CC66101B22}" presName="childText" presStyleLbl="conFgAcc1" presStyleIdx="0" presStyleCnt="3">
        <dgm:presLayoutVars>
          <dgm:bulletEnabled val="1"/>
        </dgm:presLayoutVars>
      </dgm:prSet>
      <dgm:spPr/>
    </dgm:pt>
    <dgm:pt modelId="{F5F6C0F0-650F-4D4C-81C2-3169FC53E2B1}" type="pres">
      <dgm:prSet presAssocID="{E563E91C-3268-48B6-B183-A81F848AE039}" presName="spaceBetweenRectangles" presStyleCnt="0"/>
      <dgm:spPr/>
    </dgm:pt>
    <dgm:pt modelId="{68B6676F-C761-47DB-83F8-5AA79382CEE1}" type="pres">
      <dgm:prSet presAssocID="{5E3909A7-5AC1-4737-8601-71A704D9DD4D}" presName="parentLin" presStyleCnt="0"/>
      <dgm:spPr/>
    </dgm:pt>
    <dgm:pt modelId="{84C963ED-B8EB-4ED8-9E4F-121FAB297A5B}" type="pres">
      <dgm:prSet presAssocID="{5E3909A7-5AC1-4737-8601-71A704D9DD4D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EC14055E-1FC1-4BF6-9D1F-E8E516C4DC5C}" type="pres">
      <dgm:prSet presAssocID="{5E3909A7-5AC1-4737-8601-71A704D9DD4D}" presName="parentText" presStyleLbl="node1" presStyleIdx="1" presStyleCnt="3" custScaleX="140000" custScaleY="18199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E0AF0E-5A0E-4CCD-9A36-63E590B89A15}" type="pres">
      <dgm:prSet presAssocID="{5E3909A7-5AC1-4737-8601-71A704D9DD4D}" presName="negativeSpace" presStyleCnt="0"/>
      <dgm:spPr/>
    </dgm:pt>
    <dgm:pt modelId="{16BAF8E0-CE38-4EAD-85AA-774E67F32B59}" type="pres">
      <dgm:prSet presAssocID="{5E3909A7-5AC1-4737-8601-71A704D9DD4D}" presName="childText" presStyleLbl="conFgAcc1" presStyleIdx="1" presStyleCnt="3">
        <dgm:presLayoutVars>
          <dgm:bulletEnabled val="1"/>
        </dgm:presLayoutVars>
      </dgm:prSet>
      <dgm:spPr/>
    </dgm:pt>
    <dgm:pt modelId="{DBAA2856-3951-4BE5-83D4-E0F9289D09E1}" type="pres">
      <dgm:prSet presAssocID="{D60BCCC6-73CA-4800-B7FF-ED1B2106C3D2}" presName="spaceBetweenRectangles" presStyleCnt="0"/>
      <dgm:spPr/>
    </dgm:pt>
    <dgm:pt modelId="{398D1A42-3421-4162-8129-6EAF2B34B7E6}" type="pres">
      <dgm:prSet presAssocID="{FF21A447-3CB7-4EB3-A9DD-4AEA15352436}" presName="parentLin" presStyleCnt="0"/>
      <dgm:spPr/>
    </dgm:pt>
    <dgm:pt modelId="{992CAA33-B113-4606-8F39-B7610E9C24DF}" type="pres">
      <dgm:prSet presAssocID="{FF21A447-3CB7-4EB3-A9DD-4AEA15352436}" presName="parentLeftMargin" presStyleLbl="node1" presStyleIdx="1" presStyleCnt="3"/>
      <dgm:spPr/>
      <dgm:t>
        <a:bodyPr/>
        <a:lstStyle/>
        <a:p>
          <a:endParaRPr lang="en-GB"/>
        </a:p>
      </dgm:t>
    </dgm:pt>
    <dgm:pt modelId="{65432579-6427-40A8-9AFA-68D00461EFAC}" type="pres">
      <dgm:prSet presAssocID="{FF21A447-3CB7-4EB3-A9DD-4AEA15352436}" presName="parentText" presStyleLbl="node1" presStyleIdx="2" presStyleCnt="3" custScaleX="134619" custScaleY="16954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2EC13E-864F-4CF9-B4F3-E07B36903A7E}" type="pres">
      <dgm:prSet presAssocID="{FF21A447-3CB7-4EB3-A9DD-4AEA15352436}" presName="negativeSpace" presStyleCnt="0"/>
      <dgm:spPr/>
    </dgm:pt>
    <dgm:pt modelId="{9FFB3103-ECB5-4132-AC6D-8CB610825C86}" type="pres">
      <dgm:prSet presAssocID="{FF21A447-3CB7-4EB3-A9DD-4AEA1535243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3181DC4-408F-42BD-83C4-566112087D41}" type="presOf" srcId="{97464C2F-4A68-4254-8899-B1CC66101B22}" destId="{CC2646E6-3E9C-4200-AFFE-B7448FBDC310}" srcOrd="1" destOrd="0" presId="urn:microsoft.com/office/officeart/2005/8/layout/list1"/>
    <dgm:cxn modelId="{FEEC8887-04F4-41E0-8B8E-D01A468820D4}" srcId="{9DA88370-8F5B-4F59-B393-77A19B1FD79E}" destId="{5E3909A7-5AC1-4737-8601-71A704D9DD4D}" srcOrd="1" destOrd="0" parTransId="{FC0451FA-8B57-4AC7-8F5B-C3C70B8D4B75}" sibTransId="{D60BCCC6-73CA-4800-B7FF-ED1B2106C3D2}"/>
    <dgm:cxn modelId="{31E964DC-9982-4B94-8B27-587B3A90018E}" type="presOf" srcId="{97464C2F-4A68-4254-8899-B1CC66101B22}" destId="{69F8D803-A4E9-489A-A4FA-09DF96C1A8B8}" srcOrd="0" destOrd="0" presId="urn:microsoft.com/office/officeart/2005/8/layout/list1"/>
    <dgm:cxn modelId="{2F4722FB-7440-4C5B-9259-B2599AE6BD99}" srcId="{9DA88370-8F5B-4F59-B393-77A19B1FD79E}" destId="{FF21A447-3CB7-4EB3-A9DD-4AEA15352436}" srcOrd="2" destOrd="0" parTransId="{7B1E76B2-D4E6-4B7D-A8E0-73D1D9FF2D09}" sibTransId="{0D0EC374-179C-47BF-86A9-B658637E76B5}"/>
    <dgm:cxn modelId="{BE588370-AF22-42FF-9811-5D4A78E43CDC}" type="presOf" srcId="{FF21A447-3CB7-4EB3-A9DD-4AEA15352436}" destId="{65432579-6427-40A8-9AFA-68D00461EFAC}" srcOrd="1" destOrd="0" presId="urn:microsoft.com/office/officeart/2005/8/layout/list1"/>
    <dgm:cxn modelId="{6BCC59D9-F4DE-416C-8361-95A9BD0F8784}" type="presOf" srcId="{9DA88370-8F5B-4F59-B393-77A19B1FD79E}" destId="{F3A661F4-29FB-4433-BC84-F99E5029FA38}" srcOrd="0" destOrd="0" presId="urn:microsoft.com/office/officeart/2005/8/layout/list1"/>
    <dgm:cxn modelId="{5D9F6EFD-50EB-44F7-86FC-DA5D9E98B636}" type="presOf" srcId="{5E3909A7-5AC1-4737-8601-71A704D9DD4D}" destId="{84C963ED-B8EB-4ED8-9E4F-121FAB297A5B}" srcOrd="0" destOrd="0" presId="urn:microsoft.com/office/officeart/2005/8/layout/list1"/>
    <dgm:cxn modelId="{BA9C7980-653C-47E2-BC84-11CEBAA110DD}" type="presOf" srcId="{FF21A447-3CB7-4EB3-A9DD-4AEA15352436}" destId="{992CAA33-B113-4606-8F39-B7610E9C24DF}" srcOrd="0" destOrd="0" presId="urn:microsoft.com/office/officeart/2005/8/layout/list1"/>
    <dgm:cxn modelId="{05CD6945-6633-4EDE-8465-18487B761379}" type="presOf" srcId="{5E3909A7-5AC1-4737-8601-71A704D9DD4D}" destId="{EC14055E-1FC1-4BF6-9D1F-E8E516C4DC5C}" srcOrd="1" destOrd="0" presId="urn:microsoft.com/office/officeart/2005/8/layout/list1"/>
    <dgm:cxn modelId="{419C27F1-E9AD-43D6-9765-573E462A3952}" srcId="{9DA88370-8F5B-4F59-B393-77A19B1FD79E}" destId="{97464C2F-4A68-4254-8899-B1CC66101B22}" srcOrd="0" destOrd="0" parTransId="{57BE2327-05C6-495D-A912-A539B2F34324}" sibTransId="{E563E91C-3268-48B6-B183-A81F848AE039}"/>
    <dgm:cxn modelId="{0C04C754-DAFD-42D1-A087-440BDAF85D5E}" type="presParOf" srcId="{F3A661F4-29FB-4433-BC84-F99E5029FA38}" destId="{21648BEE-403A-4F81-A5C9-4FD095854DCB}" srcOrd="0" destOrd="0" presId="urn:microsoft.com/office/officeart/2005/8/layout/list1"/>
    <dgm:cxn modelId="{86B38220-BE94-4A3B-9D73-267A398523F4}" type="presParOf" srcId="{21648BEE-403A-4F81-A5C9-4FD095854DCB}" destId="{69F8D803-A4E9-489A-A4FA-09DF96C1A8B8}" srcOrd="0" destOrd="0" presId="urn:microsoft.com/office/officeart/2005/8/layout/list1"/>
    <dgm:cxn modelId="{71FEE899-7A14-49AE-8F92-EC1A1B839B6F}" type="presParOf" srcId="{21648BEE-403A-4F81-A5C9-4FD095854DCB}" destId="{CC2646E6-3E9C-4200-AFFE-B7448FBDC310}" srcOrd="1" destOrd="0" presId="urn:microsoft.com/office/officeart/2005/8/layout/list1"/>
    <dgm:cxn modelId="{DB86DEB7-AC38-4980-8EAB-B848801AA06C}" type="presParOf" srcId="{F3A661F4-29FB-4433-BC84-F99E5029FA38}" destId="{FFCE8F69-F221-49CF-A3BB-CA7E24BCD8F3}" srcOrd="1" destOrd="0" presId="urn:microsoft.com/office/officeart/2005/8/layout/list1"/>
    <dgm:cxn modelId="{9600FCFE-0B37-4BF8-8661-1E205AB7EC5D}" type="presParOf" srcId="{F3A661F4-29FB-4433-BC84-F99E5029FA38}" destId="{3495B35F-F32E-4F3F-B58B-0F44B9B41218}" srcOrd="2" destOrd="0" presId="urn:microsoft.com/office/officeart/2005/8/layout/list1"/>
    <dgm:cxn modelId="{5DB59415-94B5-4DB8-9824-775E290D7ED5}" type="presParOf" srcId="{F3A661F4-29FB-4433-BC84-F99E5029FA38}" destId="{F5F6C0F0-650F-4D4C-81C2-3169FC53E2B1}" srcOrd="3" destOrd="0" presId="urn:microsoft.com/office/officeart/2005/8/layout/list1"/>
    <dgm:cxn modelId="{BB993365-CDFE-46DC-8FD5-54F9AC4B1A28}" type="presParOf" srcId="{F3A661F4-29FB-4433-BC84-F99E5029FA38}" destId="{68B6676F-C761-47DB-83F8-5AA79382CEE1}" srcOrd="4" destOrd="0" presId="urn:microsoft.com/office/officeart/2005/8/layout/list1"/>
    <dgm:cxn modelId="{BDB3FF10-15CF-4C21-8C2A-872522834FF2}" type="presParOf" srcId="{68B6676F-C761-47DB-83F8-5AA79382CEE1}" destId="{84C963ED-B8EB-4ED8-9E4F-121FAB297A5B}" srcOrd="0" destOrd="0" presId="urn:microsoft.com/office/officeart/2005/8/layout/list1"/>
    <dgm:cxn modelId="{DFF012C1-148A-4C38-9390-1F9A4C6EBACF}" type="presParOf" srcId="{68B6676F-C761-47DB-83F8-5AA79382CEE1}" destId="{EC14055E-1FC1-4BF6-9D1F-E8E516C4DC5C}" srcOrd="1" destOrd="0" presId="urn:microsoft.com/office/officeart/2005/8/layout/list1"/>
    <dgm:cxn modelId="{503D3FF4-DCCC-4959-821E-8CA561138A75}" type="presParOf" srcId="{F3A661F4-29FB-4433-BC84-F99E5029FA38}" destId="{52E0AF0E-5A0E-4CCD-9A36-63E590B89A15}" srcOrd="5" destOrd="0" presId="urn:microsoft.com/office/officeart/2005/8/layout/list1"/>
    <dgm:cxn modelId="{665E5B6C-56B7-454A-96C1-B1D1A3BAD331}" type="presParOf" srcId="{F3A661F4-29FB-4433-BC84-F99E5029FA38}" destId="{16BAF8E0-CE38-4EAD-85AA-774E67F32B59}" srcOrd="6" destOrd="0" presId="urn:microsoft.com/office/officeart/2005/8/layout/list1"/>
    <dgm:cxn modelId="{C9C71491-F44B-4F4A-BCE7-AB1CB146F086}" type="presParOf" srcId="{F3A661F4-29FB-4433-BC84-F99E5029FA38}" destId="{DBAA2856-3951-4BE5-83D4-E0F9289D09E1}" srcOrd="7" destOrd="0" presId="urn:microsoft.com/office/officeart/2005/8/layout/list1"/>
    <dgm:cxn modelId="{D2B11032-ABB0-4892-B063-F3EAD37C5642}" type="presParOf" srcId="{F3A661F4-29FB-4433-BC84-F99E5029FA38}" destId="{398D1A42-3421-4162-8129-6EAF2B34B7E6}" srcOrd="8" destOrd="0" presId="urn:microsoft.com/office/officeart/2005/8/layout/list1"/>
    <dgm:cxn modelId="{7F438601-9449-4304-92D2-7443709ADF76}" type="presParOf" srcId="{398D1A42-3421-4162-8129-6EAF2B34B7E6}" destId="{992CAA33-B113-4606-8F39-B7610E9C24DF}" srcOrd="0" destOrd="0" presId="urn:microsoft.com/office/officeart/2005/8/layout/list1"/>
    <dgm:cxn modelId="{54A16109-DE50-4E90-8F95-CF3B82D7B3E7}" type="presParOf" srcId="{398D1A42-3421-4162-8129-6EAF2B34B7E6}" destId="{65432579-6427-40A8-9AFA-68D00461EFAC}" srcOrd="1" destOrd="0" presId="urn:microsoft.com/office/officeart/2005/8/layout/list1"/>
    <dgm:cxn modelId="{96FAB754-0645-4678-9560-7E8B1671A468}" type="presParOf" srcId="{F3A661F4-29FB-4433-BC84-F99E5029FA38}" destId="{D32EC13E-864F-4CF9-B4F3-E07B36903A7E}" srcOrd="9" destOrd="0" presId="urn:microsoft.com/office/officeart/2005/8/layout/list1"/>
    <dgm:cxn modelId="{39FC00C5-A231-4C25-BEF0-CB1C48A08A90}" type="presParOf" srcId="{F3A661F4-29FB-4433-BC84-F99E5029FA38}" destId="{9FFB3103-ECB5-4132-AC6D-8CB610825C8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490D16-3DC5-4EBC-9435-438E648FE87E}" type="doc">
      <dgm:prSet loTypeId="urn:microsoft.com/office/officeart/2005/8/layout/vList4#1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5AD96094-F46F-4E6D-AE97-E3318FAA2F02}">
      <dgm:prSet phldrT="[Text]" custT="1"/>
      <dgm:spPr/>
      <dgm:t>
        <a:bodyPr/>
        <a:lstStyle/>
        <a:p>
          <a:pPr algn="ctr" rtl="0"/>
          <a:r>
            <a:rPr lang="sr-Cyrl-RS" sz="2000" b="0" dirty="0" smtClean="0">
              <a:solidFill>
                <a:schemeClr val="tx1"/>
              </a:solidFill>
            </a:rPr>
            <a:t>Телесна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висина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мања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од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Latn-CS" sz="2000" b="0" dirty="0">
              <a:solidFill>
                <a:schemeClr val="tx1"/>
              </a:solidFill>
            </a:rPr>
            <a:t>-</a:t>
          </a:r>
          <a:r>
            <a:rPr lang="sr-Latn-CS" sz="2000" b="0" dirty="0" smtClean="0">
              <a:solidFill>
                <a:schemeClr val="tx1"/>
              </a:solidFill>
            </a:rPr>
            <a:t>2</a:t>
          </a:r>
          <a:r>
            <a:rPr lang="sr-Cyrl-RS" sz="2000" b="0" dirty="0" smtClean="0">
              <a:solidFill>
                <a:schemeClr val="tx1"/>
              </a:solidFill>
            </a:rPr>
            <a:t>СД</a:t>
          </a:r>
          <a:r>
            <a:rPr lang="sr-Latn-CS" sz="2000" b="0" dirty="0" smtClean="0">
              <a:solidFill>
                <a:schemeClr val="tx1"/>
              </a:solidFill>
            </a:rPr>
            <a:t> (</a:t>
          </a:r>
          <a:r>
            <a:rPr lang="sr-Cyrl-RS" sz="2000" b="0" dirty="0" smtClean="0">
              <a:solidFill>
                <a:schemeClr val="tx1"/>
              </a:solidFill>
            </a:rPr>
            <a:t>испод</a:t>
          </a:r>
          <a:r>
            <a:rPr lang="sr-Latn-CS" sz="2000" b="0" dirty="0" smtClean="0">
              <a:solidFill>
                <a:schemeClr val="tx1"/>
              </a:solidFill>
            </a:rPr>
            <a:t> 3.</a:t>
          </a:r>
          <a:r>
            <a:rPr lang="sr-Cyrl-RS" sz="2000" b="0" dirty="0" smtClean="0">
              <a:solidFill>
                <a:schemeClr val="tx1"/>
              </a:solidFill>
            </a:rPr>
            <a:t>перцентила</a:t>
          </a:r>
          <a:r>
            <a:rPr lang="sr-Latn-CS" sz="2000" b="0" dirty="0" smtClean="0">
              <a:solidFill>
                <a:schemeClr val="tx1"/>
              </a:solidFill>
            </a:rPr>
            <a:t>) </a:t>
          </a:r>
          <a:r>
            <a:rPr lang="sr-Cyrl-RS" sz="2000" b="0" dirty="0" smtClean="0">
              <a:solidFill>
                <a:schemeClr val="tx1"/>
              </a:solidFill>
            </a:rPr>
            <a:t>за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узраст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и</a:t>
          </a:r>
          <a:r>
            <a:rPr lang="sr-Latn-CS" sz="2000" b="0" dirty="0" smtClean="0">
              <a:solidFill>
                <a:schemeClr val="tx1"/>
              </a:solidFill>
            </a:rPr>
            <a:t> </a:t>
          </a:r>
          <a:r>
            <a:rPr lang="sr-Cyrl-RS" sz="2000" b="0" dirty="0" smtClean="0">
              <a:solidFill>
                <a:schemeClr val="tx1"/>
              </a:solidFill>
            </a:rPr>
            <a:t>пол</a:t>
          </a:r>
          <a:endParaRPr lang="en-US" sz="2000" b="0" dirty="0">
            <a:solidFill>
              <a:schemeClr val="tx1"/>
            </a:solidFill>
          </a:endParaRPr>
        </a:p>
      </dgm:t>
    </dgm:pt>
    <dgm:pt modelId="{A110D1D9-5D60-4AA7-846F-6F4E78969773}" type="parTrans" cxnId="{934E59E4-D019-4BC3-8DF0-5B6D0AECF8B9}">
      <dgm:prSet/>
      <dgm:spPr/>
      <dgm:t>
        <a:bodyPr/>
        <a:lstStyle/>
        <a:p>
          <a:endParaRPr lang="en-US"/>
        </a:p>
      </dgm:t>
    </dgm:pt>
    <dgm:pt modelId="{5B7AF5D7-B80A-426C-AC47-89F67FBC74C0}" type="sibTrans" cxnId="{934E59E4-D019-4BC3-8DF0-5B6D0AECF8B9}">
      <dgm:prSet/>
      <dgm:spPr/>
      <dgm:t>
        <a:bodyPr/>
        <a:lstStyle/>
        <a:p>
          <a:endParaRPr lang="en-US"/>
        </a:p>
      </dgm:t>
    </dgm:pt>
    <dgm:pt modelId="{9196C77E-6E2B-47E8-8B7D-5C3975EE6E45}">
      <dgm:prSet phldrT="[Text]" custT="1"/>
      <dgm:spPr/>
      <dgm:t>
        <a:bodyPr/>
        <a:lstStyle/>
        <a:p>
          <a:pPr algn="ctr" rtl="0"/>
          <a:r>
            <a:rPr lang="sr-Cyrl-RS" sz="2000" dirty="0" smtClean="0">
              <a:solidFill>
                <a:schemeClr val="tx1"/>
              </a:solidFill>
            </a:rPr>
            <a:t>Ниска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брзина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раста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измерена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у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периоду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од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најмање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Latn-CS" sz="2000" baseline="0" dirty="0">
              <a:solidFill>
                <a:schemeClr val="tx1"/>
              </a:solidFill>
            </a:rPr>
            <a:t>6 </a:t>
          </a:r>
          <a:r>
            <a:rPr lang="sr-Cyrl-RS" sz="2000" baseline="0" dirty="0" smtClean="0">
              <a:solidFill>
                <a:schemeClr val="tx1"/>
              </a:solidFill>
            </a:rPr>
            <a:t>месеци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без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обзира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на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телесну</a:t>
          </a:r>
          <a:r>
            <a:rPr lang="sr-Latn-CS" sz="2000" baseline="0" dirty="0" smtClean="0">
              <a:solidFill>
                <a:schemeClr val="tx1"/>
              </a:solidFill>
            </a:rPr>
            <a:t> </a:t>
          </a:r>
          <a:r>
            <a:rPr lang="sr-Cyrl-RS" sz="2000" baseline="0" dirty="0" smtClean="0">
              <a:solidFill>
                <a:schemeClr val="tx1"/>
              </a:solidFill>
            </a:rPr>
            <a:t>висину</a:t>
          </a:r>
          <a:endParaRPr lang="en-US" sz="2000" dirty="0">
            <a:solidFill>
              <a:schemeClr val="tx1"/>
            </a:solidFill>
          </a:endParaRPr>
        </a:p>
      </dgm:t>
    </dgm:pt>
    <dgm:pt modelId="{FB00243A-9743-4374-8B55-526718BDF448}" type="parTrans" cxnId="{2048A79C-9505-4E51-A225-96A78B7F4D95}">
      <dgm:prSet/>
      <dgm:spPr/>
      <dgm:t>
        <a:bodyPr/>
        <a:lstStyle/>
        <a:p>
          <a:endParaRPr lang="en-US"/>
        </a:p>
      </dgm:t>
    </dgm:pt>
    <dgm:pt modelId="{C3C3FFF2-5ABD-40D6-87E2-ECBDA4C37FB3}" type="sibTrans" cxnId="{2048A79C-9505-4E51-A225-96A78B7F4D95}">
      <dgm:prSet/>
      <dgm:spPr/>
      <dgm:t>
        <a:bodyPr/>
        <a:lstStyle/>
        <a:p>
          <a:endParaRPr lang="en-US"/>
        </a:p>
      </dgm:t>
    </dgm:pt>
    <dgm:pt modelId="{02BB9072-B446-4917-A200-47CF9B8CF35A}">
      <dgm:prSet phldrT="[Text]" custT="1"/>
      <dgm:spPr/>
      <dgm:t>
        <a:bodyPr/>
        <a:lstStyle/>
        <a:p>
          <a:pPr algn="ctr" rtl="0"/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Дете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рођено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мало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за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гестационо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доба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које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у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узрасту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од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vi-VN" sz="1800" dirty="0">
              <a:solidFill>
                <a:schemeClr val="bg1"/>
              </a:solidFill>
              <a:latin typeface="Calibri" pitchFamily="34" charset="0"/>
            </a:rPr>
            <a:t>2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године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не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достигне</a:t>
          </a:r>
          <a:r>
            <a:rPr lang="vi-VN" sz="18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</a:rPr>
            <a:t>нормалну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односно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телесну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висину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у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складу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са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висином</a:t>
          </a:r>
          <a:r>
            <a:rPr lang="sr-Latn-C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родитеља</a:t>
          </a:r>
          <a:endParaRPr lang="en-US" sz="1800" dirty="0">
            <a:solidFill>
              <a:schemeClr val="bg1"/>
            </a:solidFill>
            <a:latin typeface="Calibri" pitchFamily="34" charset="0"/>
          </a:endParaRPr>
        </a:p>
      </dgm:t>
    </dgm:pt>
    <dgm:pt modelId="{D13656C9-BD4C-4330-BC73-4BBFC47F8612}" type="parTrans" cxnId="{34FBD348-10C1-4963-840D-8779917D156F}">
      <dgm:prSet/>
      <dgm:spPr/>
      <dgm:t>
        <a:bodyPr/>
        <a:lstStyle/>
        <a:p>
          <a:endParaRPr lang="en-US"/>
        </a:p>
      </dgm:t>
    </dgm:pt>
    <dgm:pt modelId="{84D4C353-9658-49BB-924C-AF96A25E2541}" type="sibTrans" cxnId="{34FBD348-10C1-4963-840D-8779917D156F}">
      <dgm:prSet/>
      <dgm:spPr/>
      <dgm:t>
        <a:bodyPr/>
        <a:lstStyle/>
        <a:p>
          <a:endParaRPr lang="en-US"/>
        </a:p>
      </dgm:t>
    </dgm:pt>
    <dgm:pt modelId="{2BE873FE-2AD6-4CCB-917E-3AF8406137A4}">
      <dgm:prSet phldrT="[Text]" custT="1"/>
      <dgm:spPr/>
      <dgm:t>
        <a:bodyPr/>
        <a:lstStyle/>
        <a:p>
          <a:pPr algn="ctr"/>
          <a:r>
            <a:rPr lang="sr-Cyrl-RS" sz="1800" dirty="0" smtClean="0">
              <a:solidFill>
                <a:schemeClr val="tx1"/>
              </a:solidFill>
            </a:rPr>
            <a:t>Телесна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висина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мања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од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Latn-CS" sz="1800" dirty="0">
              <a:solidFill>
                <a:schemeClr val="tx1"/>
              </a:solidFill>
            </a:rPr>
            <a:t>25. </a:t>
          </a:r>
          <a:r>
            <a:rPr lang="sr-Cyrl-RS" sz="1800" dirty="0" smtClean="0">
              <a:solidFill>
                <a:schemeClr val="tx1"/>
              </a:solidFill>
            </a:rPr>
            <a:t>перцентила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када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истовремено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постоји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одступање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од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циљне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висине</a:t>
          </a:r>
          <a:r>
            <a:rPr lang="sr-Latn-CS" sz="1800" dirty="0" smtClean="0">
              <a:solidFill>
                <a:schemeClr val="tx1"/>
              </a:solidFill>
            </a:rPr>
            <a:t>(</a:t>
          </a:r>
          <a:r>
            <a:rPr lang="sr-Cyrl-RS" sz="1800" dirty="0" smtClean="0">
              <a:solidFill>
                <a:schemeClr val="tx1"/>
              </a:solidFill>
            </a:rPr>
            <a:t>генетског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потенцијала</a:t>
          </a:r>
          <a:r>
            <a:rPr lang="sr-Latn-CS" sz="1800" dirty="0" smtClean="0">
              <a:solidFill>
                <a:schemeClr val="tx1"/>
              </a:solidFill>
            </a:rPr>
            <a:t>) </a:t>
          </a:r>
          <a:r>
            <a:rPr lang="sr-Cyrl-RS" sz="1800" dirty="0" smtClean="0">
              <a:solidFill>
                <a:schemeClr val="tx1"/>
              </a:solidFill>
            </a:rPr>
            <a:t>за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више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Cyrl-RS" sz="1800" dirty="0" smtClean="0">
              <a:solidFill>
                <a:schemeClr val="tx1"/>
              </a:solidFill>
            </a:rPr>
            <a:t>од</a:t>
          </a:r>
          <a:r>
            <a:rPr lang="sr-Latn-CS" sz="1800" dirty="0" smtClean="0">
              <a:solidFill>
                <a:schemeClr val="tx1"/>
              </a:solidFill>
            </a:rPr>
            <a:t> </a:t>
          </a:r>
          <a:r>
            <a:rPr lang="sr-Latn-CS" sz="1800" dirty="0">
              <a:solidFill>
                <a:schemeClr val="tx1"/>
              </a:solidFill>
            </a:rPr>
            <a:t>5 </a:t>
          </a:r>
          <a:r>
            <a:rPr lang="sr-Cyrl-RS" sz="1800" dirty="0" smtClean="0">
              <a:solidFill>
                <a:schemeClr val="tx1"/>
              </a:solidFill>
            </a:rPr>
            <a:t>цм</a:t>
          </a:r>
          <a:endParaRPr lang="en-US" sz="1800" dirty="0">
            <a:solidFill>
              <a:schemeClr val="tx1"/>
            </a:solidFill>
          </a:endParaRPr>
        </a:p>
      </dgm:t>
    </dgm:pt>
    <dgm:pt modelId="{2035F36E-F948-41D7-BD3F-4E4EDAF68AA9}" type="parTrans" cxnId="{C556FD47-83CB-4928-97AC-9D7519F1F5BE}">
      <dgm:prSet/>
      <dgm:spPr/>
      <dgm:t>
        <a:bodyPr/>
        <a:lstStyle/>
        <a:p>
          <a:endParaRPr lang="en-US"/>
        </a:p>
      </dgm:t>
    </dgm:pt>
    <dgm:pt modelId="{FDD41277-778D-49C7-8A88-9D417B0B8613}" type="sibTrans" cxnId="{C556FD47-83CB-4928-97AC-9D7519F1F5BE}">
      <dgm:prSet/>
      <dgm:spPr/>
      <dgm:t>
        <a:bodyPr/>
        <a:lstStyle/>
        <a:p>
          <a:endParaRPr lang="en-US"/>
        </a:p>
      </dgm:t>
    </dgm:pt>
    <dgm:pt modelId="{ECCFE878-F5DC-47BA-8810-07314D517055}">
      <dgm:prSet phldrT="[Text]" custT="1"/>
      <dgm:spPr/>
      <dgm:t>
        <a:bodyPr/>
        <a:lstStyle/>
        <a:p>
          <a:pPr algn="l" rtl="0"/>
          <a:endParaRPr lang="pl-PL" sz="1300" b="0" dirty="0"/>
        </a:p>
        <a:p>
          <a:pPr algn="ctr" rtl="0"/>
          <a:r>
            <a:rPr lang="sr-Cyrl-RS" sz="1800" b="0" dirty="0" smtClean="0">
              <a:solidFill>
                <a:schemeClr val="tx1"/>
              </a:solidFill>
            </a:rPr>
            <a:t>Деца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у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пубертету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која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не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показују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очекивани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пубертетски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скок</a:t>
          </a:r>
          <a:r>
            <a:rPr lang="pl-PL" sz="1800" b="0" dirty="0" smtClean="0">
              <a:solidFill>
                <a:schemeClr val="tx1"/>
              </a:solidFill>
            </a:rPr>
            <a:t> </a:t>
          </a:r>
          <a:r>
            <a:rPr lang="sr-Cyrl-RS" sz="1800" b="0" dirty="0" smtClean="0">
              <a:solidFill>
                <a:schemeClr val="tx1"/>
              </a:solidFill>
            </a:rPr>
            <a:t>раста</a:t>
          </a:r>
          <a:endParaRPr lang="sr-Latn-CS" sz="1800" b="0" dirty="0">
            <a:solidFill>
              <a:schemeClr val="tx1"/>
            </a:solidFill>
          </a:endParaRPr>
        </a:p>
        <a:p>
          <a:pPr algn="l" rtl="0"/>
          <a:endParaRPr lang="en-US" sz="1300" b="0" dirty="0"/>
        </a:p>
      </dgm:t>
    </dgm:pt>
    <dgm:pt modelId="{9BE83AAB-3AE7-401C-993C-28818AB16F8F}" type="parTrans" cxnId="{DE42B505-651C-49D2-94C2-55D7B45BF55E}">
      <dgm:prSet/>
      <dgm:spPr/>
      <dgm:t>
        <a:bodyPr/>
        <a:lstStyle/>
        <a:p>
          <a:endParaRPr lang="sr-Latn-CS"/>
        </a:p>
      </dgm:t>
    </dgm:pt>
    <dgm:pt modelId="{08FCDB74-00C4-47FB-AF2C-0DC4390AA75B}" type="sibTrans" cxnId="{DE42B505-651C-49D2-94C2-55D7B45BF55E}">
      <dgm:prSet/>
      <dgm:spPr/>
      <dgm:t>
        <a:bodyPr/>
        <a:lstStyle/>
        <a:p>
          <a:endParaRPr lang="sr-Latn-CS"/>
        </a:p>
      </dgm:t>
    </dgm:pt>
    <dgm:pt modelId="{C8E460DB-E4A1-4290-A4D2-49C2288915DF}" type="pres">
      <dgm:prSet presAssocID="{6F490D16-3DC5-4EBC-9435-438E648FE87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56A5E57-1B54-4AE9-82D0-7150EE9E7CAF}" type="pres">
      <dgm:prSet presAssocID="{5AD96094-F46F-4E6D-AE97-E3318FAA2F02}" presName="comp" presStyleCnt="0"/>
      <dgm:spPr/>
    </dgm:pt>
    <dgm:pt modelId="{E13ECE01-027C-4D25-9F81-B36FDCD22724}" type="pres">
      <dgm:prSet presAssocID="{5AD96094-F46F-4E6D-AE97-E3318FAA2F02}" presName="box" presStyleLbl="node1" presStyleIdx="0" presStyleCnt="5" custScaleY="124533" custLinFactNeighborX="377" custLinFactNeighborY="13124"/>
      <dgm:spPr/>
      <dgm:t>
        <a:bodyPr/>
        <a:lstStyle/>
        <a:p>
          <a:endParaRPr lang="en-GB"/>
        </a:p>
      </dgm:t>
    </dgm:pt>
    <dgm:pt modelId="{942672A0-7F00-4118-AAEF-DF829061DCA0}" type="pres">
      <dgm:prSet presAssocID="{5AD96094-F46F-4E6D-AE97-E3318FAA2F02}" presName="img" presStyleLbl="fgImgPlace1" presStyleIdx="0" presStyleCnt="5" custScaleX="80099" custScaleY="123922" custLinFactX="286145" custLinFactY="200000" custLinFactNeighborX="300000" custLinFactNeighborY="2618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52AC06-CA0A-4DA6-BE2E-908270C083EF}" type="pres">
      <dgm:prSet presAssocID="{5AD96094-F46F-4E6D-AE97-E3318FAA2F02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83E874-24A9-4B12-8E73-8AE2CECC4C0C}" type="pres">
      <dgm:prSet presAssocID="{5B7AF5D7-B80A-426C-AC47-89F67FBC74C0}" presName="spacer" presStyleCnt="0"/>
      <dgm:spPr/>
    </dgm:pt>
    <dgm:pt modelId="{138414CB-C2C3-4C09-9475-57F057425060}" type="pres">
      <dgm:prSet presAssocID="{9196C77E-6E2B-47E8-8B7D-5C3975EE6E45}" presName="comp" presStyleCnt="0"/>
      <dgm:spPr/>
    </dgm:pt>
    <dgm:pt modelId="{7FFB1DB2-9A55-4BB3-B5F5-A4D68F36C825}" type="pres">
      <dgm:prSet presAssocID="{9196C77E-6E2B-47E8-8B7D-5C3975EE6E45}" presName="box" presStyleLbl="node1" presStyleIdx="1" presStyleCnt="5" custLinFactNeighborY="5126"/>
      <dgm:spPr/>
      <dgm:t>
        <a:bodyPr/>
        <a:lstStyle/>
        <a:p>
          <a:endParaRPr lang="en-GB"/>
        </a:p>
      </dgm:t>
    </dgm:pt>
    <dgm:pt modelId="{AFB59F8D-13EA-4097-B68E-D6E87776A59C}" type="pres">
      <dgm:prSet presAssocID="{9196C77E-6E2B-47E8-8B7D-5C3975EE6E45}" presName="img" presStyleLbl="fgImgPlace1" presStyleIdx="1" presStyleCnt="5" custScaleX="80100" custScaleY="120258" custLinFactNeighborX="-6554" custLinFactNeighborY="-437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FAACF62-D66C-45FD-8D1E-31A866DAA15A}" type="pres">
      <dgm:prSet presAssocID="{9196C77E-6E2B-47E8-8B7D-5C3975EE6E45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057CC9-6DCC-4D18-8036-0BF6DB266E93}" type="pres">
      <dgm:prSet presAssocID="{C3C3FFF2-5ABD-40D6-87E2-ECBDA4C37FB3}" presName="spacer" presStyleCnt="0"/>
      <dgm:spPr/>
    </dgm:pt>
    <dgm:pt modelId="{2084D44C-0A65-47DE-91BD-FA386FC22771}" type="pres">
      <dgm:prSet presAssocID="{02BB9072-B446-4917-A200-47CF9B8CF35A}" presName="comp" presStyleCnt="0"/>
      <dgm:spPr/>
    </dgm:pt>
    <dgm:pt modelId="{EA84718F-3112-414E-A733-95B941328E6F}" type="pres">
      <dgm:prSet presAssocID="{02BB9072-B446-4917-A200-47CF9B8CF35A}" presName="box" presStyleLbl="node1" presStyleIdx="2" presStyleCnt="5"/>
      <dgm:spPr/>
      <dgm:t>
        <a:bodyPr/>
        <a:lstStyle/>
        <a:p>
          <a:endParaRPr lang="en-GB"/>
        </a:p>
      </dgm:t>
    </dgm:pt>
    <dgm:pt modelId="{8F82E252-4059-44E0-83D7-3A660B0E33E5}" type="pres">
      <dgm:prSet presAssocID="{02BB9072-B446-4917-A200-47CF9B8CF35A}" presName="img" presStyleLbl="fgImgPlace1" presStyleIdx="2" presStyleCnt="5" custScaleX="80100" custScaleY="10885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515E3BD-5626-4FC5-923A-D038F47BE38F}" type="pres">
      <dgm:prSet presAssocID="{02BB9072-B446-4917-A200-47CF9B8CF35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D19D6B-A3B6-4A60-8AB4-A73F8F23836D}" type="pres">
      <dgm:prSet presAssocID="{84D4C353-9658-49BB-924C-AF96A25E2541}" presName="spacer" presStyleCnt="0"/>
      <dgm:spPr/>
    </dgm:pt>
    <dgm:pt modelId="{415FE116-1FD7-488A-AFDF-289FC2323E07}" type="pres">
      <dgm:prSet presAssocID="{2BE873FE-2AD6-4CCB-917E-3AF8406137A4}" presName="comp" presStyleCnt="0"/>
      <dgm:spPr/>
    </dgm:pt>
    <dgm:pt modelId="{7D2572F6-8EF5-48F2-B008-5A3A09698E4E}" type="pres">
      <dgm:prSet presAssocID="{2BE873FE-2AD6-4CCB-917E-3AF8406137A4}" presName="box" presStyleLbl="node1" presStyleIdx="3" presStyleCnt="5" custLinFactNeighborX="1000" custLinFactNeighborY="-859"/>
      <dgm:spPr/>
      <dgm:t>
        <a:bodyPr/>
        <a:lstStyle/>
        <a:p>
          <a:endParaRPr lang="en-GB"/>
        </a:p>
      </dgm:t>
    </dgm:pt>
    <dgm:pt modelId="{467B20B1-D0A6-41CD-BF95-21A84ABFA4E4}" type="pres">
      <dgm:prSet presAssocID="{2BE873FE-2AD6-4CCB-917E-3AF8406137A4}" presName="img" presStyleLbl="fgImgPlace1" presStyleIdx="3" presStyleCnt="5" custScaleX="80100" custScaleY="123377" custLinFactNeighborX="-1545" custLinFactNeighborY="-850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64A132A-8200-4D6E-90A1-80420986239E}" type="pres">
      <dgm:prSet presAssocID="{2BE873FE-2AD6-4CCB-917E-3AF8406137A4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F93601-9D7B-467B-BB03-DB6B0116C7FA}" type="pres">
      <dgm:prSet presAssocID="{FDD41277-778D-49C7-8A88-9D417B0B8613}" presName="spacer" presStyleCnt="0"/>
      <dgm:spPr/>
    </dgm:pt>
    <dgm:pt modelId="{81864A00-3D72-4C25-A7E5-D5712EA26A8B}" type="pres">
      <dgm:prSet presAssocID="{ECCFE878-F5DC-47BA-8810-07314D517055}" presName="comp" presStyleCnt="0"/>
      <dgm:spPr/>
    </dgm:pt>
    <dgm:pt modelId="{7DF9E4E4-509C-4313-80D2-761895902777}" type="pres">
      <dgm:prSet presAssocID="{ECCFE878-F5DC-47BA-8810-07314D517055}" presName="box" presStyleLbl="node1" presStyleIdx="4" presStyleCnt="5" custLinFactNeighborX="435" custLinFactNeighborY="-12517"/>
      <dgm:spPr/>
      <dgm:t>
        <a:bodyPr/>
        <a:lstStyle/>
        <a:p>
          <a:endParaRPr lang="en-GB"/>
        </a:p>
      </dgm:t>
    </dgm:pt>
    <dgm:pt modelId="{2C4BFF9E-AB73-4445-B016-69C7E2CE3A17}" type="pres">
      <dgm:prSet presAssocID="{ECCFE878-F5DC-47BA-8810-07314D517055}" presName="img" presStyleLbl="fgImgPlace1" presStyleIdx="4" presStyleCnt="5" custScaleX="79251" custScaleY="112137" custLinFactNeighborX="-1970" custLinFactNeighborY="-875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751722A8-A73D-47B6-87FB-237A6278C4C3}" type="pres">
      <dgm:prSet presAssocID="{ECCFE878-F5DC-47BA-8810-07314D517055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34E59E4-D019-4BC3-8DF0-5B6D0AECF8B9}" srcId="{6F490D16-3DC5-4EBC-9435-438E648FE87E}" destId="{5AD96094-F46F-4E6D-AE97-E3318FAA2F02}" srcOrd="0" destOrd="0" parTransId="{A110D1D9-5D60-4AA7-846F-6F4E78969773}" sibTransId="{5B7AF5D7-B80A-426C-AC47-89F67FBC74C0}"/>
    <dgm:cxn modelId="{EF0EE106-3C96-47BD-A223-4869A4779C87}" type="presOf" srcId="{9196C77E-6E2B-47E8-8B7D-5C3975EE6E45}" destId="{DFAACF62-D66C-45FD-8D1E-31A866DAA15A}" srcOrd="1" destOrd="0" presId="urn:microsoft.com/office/officeart/2005/8/layout/vList4#1"/>
    <dgm:cxn modelId="{8D31FBBD-F488-4AEA-B69B-58F54452A53C}" type="presOf" srcId="{9196C77E-6E2B-47E8-8B7D-5C3975EE6E45}" destId="{7FFB1DB2-9A55-4BB3-B5F5-A4D68F36C825}" srcOrd="0" destOrd="0" presId="urn:microsoft.com/office/officeart/2005/8/layout/vList4#1"/>
    <dgm:cxn modelId="{C752F3AD-6364-472F-9403-1C64725BD105}" type="presOf" srcId="{5AD96094-F46F-4E6D-AE97-E3318FAA2F02}" destId="{7A52AC06-CA0A-4DA6-BE2E-908270C083EF}" srcOrd="1" destOrd="0" presId="urn:microsoft.com/office/officeart/2005/8/layout/vList4#1"/>
    <dgm:cxn modelId="{34FBD348-10C1-4963-840D-8779917D156F}" srcId="{6F490D16-3DC5-4EBC-9435-438E648FE87E}" destId="{02BB9072-B446-4917-A200-47CF9B8CF35A}" srcOrd="2" destOrd="0" parTransId="{D13656C9-BD4C-4330-BC73-4BBFC47F8612}" sibTransId="{84D4C353-9658-49BB-924C-AF96A25E2541}"/>
    <dgm:cxn modelId="{4EAFE7C5-6E7E-4DE6-B318-CCD83652913C}" type="presOf" srcId="{02BB9072-B446-4917-A200-47CF9B8CF35A}" destId="{5515E3BD-5626-4FC5-923A-D038F47BE38F}" srcOrd="1" destOrd="0" presId="urn:microsoft.com/office/officeart/2005/8/layout/vList4#1"/>
    <dgm:cxn modelId="{2048A79C-9505-4E51-A225-96A78B7F4D95}" srcId="{6F490D16-3DC5-4EBC-9435-438E648FE87E}" destId="{9196C77E-6E2B-47E8-8B7D-5C3975EE6E45}" srcOrd="1" destOrd="0" parTransId="{FB00243A-9743-4374-8B55-526718BDF448}" sibTransId="{C3C3FFF2-5ABD-40D6-87E2-ECBDA4C37FB3}"/>
    <dgm:cxn modelId="{527260C5-B614-485A-B98F-EEE2E1521812}" type="presOf" srcId="{02BB9072-B446-4917-A200-47CF9B8CF35A}" destId="{EA84718F-3112-414E-A733-95B941328E6F}" srcOrd="0" destOrd="0" presId="urn:microsoft.com/office/officeart/2005/8/layout/vList4#1"/>
    <dgm:cxn modelId="{DAEA966A-080B-4D8D-9756-13DB1A496F9B}" type="presOf" srcId="{2BE873FE-2AD6-4CCB-917E-3AF8406137A4}" destId="{7D2572F6-8EF5-48F2-B008-5A3A09698E4E}" srcOrd="0" destOrd="0" presId="urn:microsoft.com/office/officeart/2005/8/layout/vList4#1"/>
    <dgm:cxn modelId="{D4E57856-4054-4AC3-97AE-0B5722805D8E}" type="presOf" srcId="{ECCFE878-F5DC-47BA-8810-07314D517055}" destId="{751722A8-A73D-47B6-87FB-237A6278C4C3}" srcOrd="1" destOrd="0" presId="urn:microsoft.com/office/officeart/2005/8/layout/vList4#1"/>
    <dgm:cxn modelId="{A6A2A355-E616-4AF9-8CD6-976DEF3E74D0}" type="presOf" srcId="{2BE873FE-2AD6-4CCB-917E-3AF8406137A4}" destId="{864A132A-8200-4D6E-90A1-80420986239E}" srcOrd="1" destOrd="0" presId="urn:microsoft.com/office/officeart/2005/8/layout/vList4#1"/>
    <dgm:cxn modelId="{56BB2244-420B-443D-8BDF-033722E35264}" type="presOf" srcId="{ECCFE878-F5DC-47BA-8810-07314D517055}" destId="{7DF9E4E4-509C-4313-80D2-761895902777}" srcOrd="0" destOrd="0" presId="urn:microsoft.com/office/officeart/2005/8/layout/vList4#1"/>
    <dgm:cxn modelId="{DE42B505-651C-49D2-94C2-55D7B45BF55E}" srcId="{6F490D16-3DC5-4EBC-9435-438E648FE87E}" destId="{ECCFE878-F5DC-47BA-8810-07314D517055}" srcOrd="4" destOrd="0" parTransId="{9BE83AAB-3AE7-401C-993C-28818AB16F8F}" sibTransId="{08FCDB74-00C4-47FB-AF2C-0DC4390AA75B}"/>
    <dgm:cxn modelId="{3FBEECBA-C4A4-4642-9C7C-B2028A31E2F8}" type="presOf" srcId="{6F490D16-3DC5-4EBC-9435-438E648FE87E}" destId="{C8E460DB-E4A1-4290-A4D2-49C2288915DF}" srcOrd="0" destOrd="0" presId="urn:microsoft.com/office/officeart/2005/8/layout/vList4#1"/>
    <dgm:cxn modelId="{2B6B2FAC-ED6D-4408-A5AD-04DD5A060748}" type="presOf" srcId="{5AD96094-F46F-4E6D-AE97-E3318FAA2F02}" destId="{E13ECE01-027C-4D25-9F81-B36FDCD22724}" srcOrd="0" destOrd="0" presId="urn:microsoft.com/office/officeart/2005/8/layout/vList4#1"/>
    <dgm:cxn modelId="{C556FD47-83CB-4928-97AC-9D7519F1F5BE}" srcId="{6F490D16-3DC5-4EBC-9435-438E648FE87E}" destId="{2BE873FE-2AD6-4CCB-917E-3AF8406137A4}" srcOrd="3" destOrd="0" parTransId="{2035F36E-F948-41D7-BD3F-4E4EDAF68AA9}" sibTransId="{FDD41277-778D-49C7-8A88-9D417B0B8613}"/>
    <dgm:cxn modelId="{0738D105-FAD5-490C-BA4A-040B8F154F55}" type="presParOf" srcId="{C8E460DB-E4A1-4290-A4D2-49C2288915DF}" destId="{556A5E57-1B54-4AE9-82D0-7150EE9E7CAF}" srcOrd="0" destOrd="0" presId="urn:microsoft.com/office/officeart/2005/8/layout/vList4#1"/>
    <dgm:cxn modelId="{4BA7CD89-A7EE-472B-841A-8679CCDB2232}" type="presParOf" srcId="{556A5E57-1B54-4AE9-82D0-7150EE9E7CAF}" destId="{E13ECE01-027C-4D25-9F81-B36FDCD22724}" srcOrd="0" destOrd="0" presId="urn:microsoft.com/office/officeart/2005/8/layout/vList4#1"/>
    <dgm:cxn modelId="{5BFE2605-7B05-4452-AFC3-AF951F6AA118}" type="presParOf" srcId="{556A5E57-1B54-4AE9-82D0-7150EE9E7CAF}" destId="{942672A0-7F00-4118-AAEF-DF829061DCA0}" srcOrd="1" destOrd="0" presId="urn:microsoft.com/office/officeart/2005/8/layout/vList4#1"/>
    <dgm:cxn modelId="{7F3AF52C-4431-4029-A06A-2DEB6FDED1A5}" type="presParOf" srcId="{556A5E57-1B54-4AE9-82D0-7150EE9E7CAF}" destId="{7A52AC06-CA0A-4DA6-BE2E-908270C083EF}" srcOrd="2" destOrd="0" presId="urn:microsoft.com/office/officeart/2005/8/layout/vList4#1"/>
    <dgm:cxn modelId="{8F21E88E-28BC-4B87-89B6-3764DFC5B2A4}" type="presParOf" srcId="{C8E460DB-E4A1-4290-A4D2-49C2288915DF}" destId="{9F83E874-24A9-4B12-8E73-8AE2CECC4C0C}" srcOrd="1" destOrd="0" presId="urn:microsoft.com/office/officeart/2005/8/layout/vList4#1"/>
    <dgm:cxn modelId="{3D1F8DBA-2E5F-477C-9B1D-53365FD69B61}" type="presParOf" srcId="{C8E460DB-E4A1-4290-A4D2-49C2288915DF}" destId="{138414CB-C2C3-4C09-9475-57F057425060}" srcOrd="2" destOrd="0" presId="urn:microsoft.com/office/officeart/2005/8/layout/vList4#1"/>
    <dgm:cxn modelId="{F2824990-63CC-428A-B718-B70DEE756A9D}" type="presParOf" srcId="{138414CB-C2C3-4C09-9475-57F057425060}" destId="{7FFB1DB2-9A55-4BB3-B5F5-A4D68F36C825}" srcOrd="0" destOrd="0" presId="urn:microsoft.com/office/officeart/2005/8/layout/vList4#1"/>
    <dgm:cxn modelId="{45C34692-D29E-4E30-995C-FD40E5B20A43}" type="presParOf" srcId="{138414CB-C2C3-4C09-9475-57F057425060}" destId="{AFB59F8D-13EA-4097-B68E-D6E87776A59C}" srcOrd="1" destOrd="0" presId="urn:microsoft.com/office/officeart/2005/8/layout/vList4#1"/>
    <dgm:cxn modelId="{ABA41D62-994B-4BEE-AF1E-94E40165411B}" type="presParOf" srcId="{138414CB-C2C3-4C09-9475-57F057425060}" destId="{DFAACF62-D66C-45FD-8D1E-31A866DAA15A}" srcOrd="2" destOrd="0" presId="urn:microsoft.com/office/officeart/2005/8/layout/vList4#1"/>
    <dgm:cxn modelId="{A22A1B08-018C-4409-89AD-DFFC36105A90}" type="presParOf" srcId="{C8E460DB-E4A1-4290-A4D2-49C2288915DF}" destId="{59057CC9-6DCC-4D18-8036-0BF6DB266E93}" srcOrd="3" destOrd="0" presId="urn:microsoft.com/office/officeart/2005/8/layout/vList4#1"/>
    <dgm:cxn modelId="{271C65BE-4875-4DB1-BE14-471C97E54B4F}" type="presParOf" srcId="{C8E460DB-E4A1-4290-A4D2-49C2288915DF}" destId="{2084D44C-0A65-47DE-91BD-FA386FC22771}" srcOrd="4" destOrd="0" presId="urn:microsoft.com/office/officeart/2005/8/layout/vList4#1"/>
    <dgm:cxn modelId="{ADC7C177-ABFA-4066-A6FA-88A82B831D30}" type="presParOf" srcId="{2084D44C-0A65-47DE-91BD-FA386FC22771}" destId="{EA84718F-3112-414E-A733-95B941328E6F}" srcOrd="0" destOrd="0" presId="urn:microsoft.com/office/officeart/2005/8/layout/vList4#1"/>
    <dgm:cxn modelId="{0B1531BD-2A21-4FA0-93F1-DEC8FF793B47}" type="presParOf" srcId="{2084D44C-0A65-47DE-91BD-FA386FC22771}" destId="{8F82E252-4059-44E0-83D7-3A660B0E33E5}" srcOrd="1" destOrd="0" presId="urn:microsoft.com/office/officeart/2005/8/layout/vList4#1"/>
    <dgm:cxn modelId="{B07E55D4-EB4C-433C-A661-FD61C15BCCCA}" type="presParOf" srcId="{2084D44C-0A65-47DE-91BD-FA386FC22771}" destId="{5515E3BD-5626-4FC5-923A-D038F47BE38F}" srcOrd="2" destOrd="0" presId="urn:microsoft.com/office/officeart/2005/8/layout/vList4#1"/>
    <dgm:cxn modelId="{95130D2B-D3A5-4961-9E6A-6073E2B20735}" type="presParOf" srcId="{C8E460DB-E4A1-4290-A4D2-49C2288915DF}" destId="{79D19D6B-A3B6-4A60-8AB4-A73F8F23836D}" srcOrd="5" destOrd="0" presId="urn:microsoft.com/office/officeart/2005/8/layout/vList4#1"/>
    <dgm:cxn modelId="{F8DD7C56-CEB7-4BC5-936F-358E2F8CEDF9}" type="presParOf" srcId="{C8E460DB-E4A1-4290-A4D2-49C2288915DF}" destId="{415FE116-1FD7-488A-AFDF-289FC2323E07}" srcOrd="6" destOrd="0" presId="urn:microsoft.com/office/officeart/2005/8/layout/vList4#1"/>
    <dgm:cxn modelId="{B2FEDCDD-20FD-4354-8612-7F1127380A19}" type="presParOf" srcId="{415FE116-1FD7-488A-AFDF-289FC2323E07}" destId="{7D2572F6-8EF5-48F2-B008-5A3A09698E4E}" srcOrd="0" destOrd="0" presId="urn:microsoft.com/office/officeart/2005/8/layout/vList4#1"/>
    <dgm:cxn modelId="{D61816FF-CA70-4A0C-8665-A238FAB81567}" type="presParOf" srcId="{415FE116-1FD7-488A-AFDF-289FC2323E07}" destId="{467B20B1-D0A6-41CD-BF95-21A84ABFA4E4}" srcOrd="1" destOrd="0" presId="urn:microsoft.com/office/officeart/2005/8/layout/vList4#1"/>
    <dgm:cxn modelId="{23AAC9A9-B2C6-47DB-BE4D-296CDB624BE5}" type="presParOf" srcId="{415FE116-1FD7-488A-AFDF-289FC2323E07}" destId="{864A132A-8200-4D6E-90A1-80420986239E}" srcOrd="2" destOrd="0" presId="urn:microsoft.com/office/officeart/2005/8/layout/vList4#1"/>
    <dgm:cxn modelId="{1D355914-E506-4795-990D-8AB97D04A0E0}" type="presParOf" srcId="{C8E460DB-E4A1-4290-A4D2-49C2288915DF}" destId="{11F93601-9D7B-467B-BB03-DB6B0116C7FA}" srcOrd="7" destOrd="0" presId="urn:microsoft.com/office/officeart/2005/8/layout/vList4#1"/>
    <dgm:cxn modelId="{EAD0E23B-5947-4ED3-91DC-037281F21050}" type="presParOf" srcId="{C8E460DB-E4A1-4290-A4D2-49C2288915DF}" destId="{81864A00-3D72-4C25-A7E5-D5712EA26A8B}" srcOrd="8" destOrd="0" presId="urn:microsoft.com/office/officeart/2005/8/layout/vList4#1"/>
    <dgm:cxn modelId="{43C60C9F-0080-43C3-A07B-CC9B34349874}" type="presParOf" srcId="{81864A00-3D72-4C25-A7E5-D5712EA26A8B}" destId="{7DF9E4E4-509C-4313-80D2-761895902777}" srcOrd="0" destOrd="0" presId="urn:microsoft.com/office/officeart/2005/8/layout/vList4#1"/>
    <dgm:cxn modelId="{6FA1A7FC-CA97-443D-9788-1A103047F445}" type="presParOf" srcId="{81864A00-3D72-4C25-A7E5-D5712EA26A8B}" destId="{2C4BFF9E-AB73-4445-B016-69C7E2CE3A17}" srcOrd="1" destOrd="0" presId="urn:microsoft.com/office/officeart/2005/8/layout/vList4#1"/>
    <dgm:cxn modelId="{595538F0-E4BE-4046-A9DD-523A71A3A689}" type="presParOf" srcId="{81864A00-3D72-4C25-A7E5-D5712EA26A8B}" destId="{751722A8-A73D-47B6-87FB-237A6278C4C3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95B35F-F32E-4F3F-B58B-0F44B9B41218}">
      <dsp:nvSpPr>
        <dsp:cNvPr id="0" name=""/>
        <dsp:cNvSpPr/>
      </dsp:nvSpPr>
      <dsp:spPr>
        <a:xfrm>
          <a:off x="0" y="837198"/>
          <a:ext cx="821506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C2646E6-3E9C-4200-AFFE-B7448FBDC310}">
      <dsp:nvSpPr>
        <dsp:cNvPr id="0" name=""/>
        <dsp:cNvSpPr/>
      </dsp:nvSpPr>
      <dsp:spPr>
        <a:xfrm>
          <a:off x="410753" y="4277"/>
          <a:ext cx="7737070" cy="1172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357" tIns="0" rIns="217357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500" b="1" kern="1200" dirty="0" smtClean="0">
              <a:effectLst/>
            </a:rPr>
            <a:t>Заснована</a:t>
          </a:r>
          <a:r>
            <a:rPr lang="x-none" sz="2500" b="1" kern="1200" dirty="0" smtClean="0">
              <a:effectLst/>
            </a:rPr>
            <a:t> </a:t>
          </a:r>
          <a:r>
            <a:rPr lang="sr-Cyrl-RS" sz="2500" b="1" kern="1200" dirty="0" smtClean="0">
              <a:effectLst/>
            </a:rPr>
            <a:t>на</a:t>
          </a:r>
          <a:r>
            <a:rPr lang="x-none" sz="2500" b="1" kern="1200" dirty="0" smtClean="0">
              <a:effectLst/>
            </a:rPr>
            <a:t> </a:t>
          </a:r>
          <a:r>
            <a:rPr lang="sr-Cyrl-RS" sz="2500" b="1" kern="1200" dirty="0" smtClean="0">
              <a:effectLst/>
            </a:rPr>
            <a:t>арбитрарно</a:t>
          </a:r>
          <a:r>
            <a:rPr lang="x-none" sz="2500" b="1" kern="1200" dirty="0" smtClean="0">
              <a:effectLst/>
            </a:rPr>
            <a:t> </a:t>
          </a:r>
          <a:r>
            <a:rPr lang="sr-Cyrl-RS" sz="2500" b="1" kern="1200" dirty="0" smtClean="0">
              <a:effectLst/>
            </a:rPr>
            <a:t>утврђеним</a:t>
          </a:r>
          <a:r>
            <a:rPr lang="x-none" sz="2500" b="1" kern="1200" dirty="0" smtClean="0">
              <a:effectLst/>
            </a:rPr>
            <a:t> </a:t>
          </a:r>
          <a:r>
            <a:rPr lang="sr-Cyrl-RS" sz="2500" b="1" kern="1200" dirty="0" smtClean="0">
              <a:effectLst/>
            </a:rPr>
            <a:t>критеријумима</a:t>
          </a:r>
          <a:endParaRPr lang="en-US" sz="2500" b="1" kern="1200" dirty="0">
            <a:effectLst/>
          </a:endParaRPr>
        </a:p>
      </dsp:txBody>
      <dsp:txXfrm>
        <a:off x="410753" y="4277"/>
        <a:ext cx="7737070" cy="1172400"/>
      </dsp:txXfrm>
    </dsp:sp>
    <dsp:sp modelId="{16BAF8E0-CE38-4EAD-85AA-774E67F32B59}">
      <dsp:nvSpPr>
        <dsp:cNvPr id="0" name=""/>
        <dsp:cNvSpPr/>
      </dsp:nvSpPr>
      <dsp:spPr>
        <a:xfrm>
          <a:off x="0" y="2437191"/>
          <a:ext cx="821506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14055E-1FC1-4BF6-9D1F-E8E516C4DC5C}">
      <dsp:nvSpPr>
        <dsp:cNvPr id="0" name=""/>
        <dsp:cNvSpPr/>
      </dsp:nvSpPr>
      <dsp:spPr>
        <a:xfrm>
          <a:off x="398719" y="1540998"/>
          <a:ext cx="7814900" cy="123567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357" tIns="0" rIns="217357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500" b="1" kern="1200" dirty="0" smtClean="0">
              <a:solidFill>
                <a:schemeClr val="tx1"/>
              </a:solidFill>
            </a:rPr>
            <a:t>ТД</a:t>
          </a:r>
          <a:r>
            <a:rPr lang="en-US" sz="2500" b="1" kern="1200" dirty="0" smtClean="0">
              <a:solidFill>
                <a:schemeClr val="tx1"/>
              </a:solidFill>
            </a:rPr>
            <a:t>/</a:t>
          </a:r>
          <a:r>
            <a:rPr lang="sr-Cyrl-RS" sz="2500" b="1" kern="1200" dirty="0" smtClean="0">
              <a:solidFill>
                <a:schemeClr val="tx1"/>
              </a:solidFill>
            </a:rPr>
            <a:t>ТВ</a:t>
          </a:r>
          <a:r>
            <a:rPr lang="x-none" sz="2500" b="1" kern="1200" dirty="0" smtClean="0">
              <a:solidFill>
                <a:schemeClr val="tx1"/>
              </a:solidFill>
            </a:rPr>
            <a:t> </a:t>
          </a:r>
          <a:r>
            <a:rPr lang="sr-Cyrl-RS" sz="2500" b="1" kern="1200" dirty="0" smtClean="0">
              <a:solidFill>
                <a:schemeClr val="tx1"/>
              </a:solidFill>
            </a:rPr>
            <a:t>која</a:t>
          </a:r>
          <a:r>
            <a:rPr lang="x-none" sz="2500" b="1" kern="1200" dirty="0" smtClean="0">
              <a:solidFill>
                <a:schemeClr val="tx1"/>
              </a:solidFill>
            </a:rPr>
            <a:t> </a:t>
          </a:r>
          <a:r>
            <a:rPr lang="sr-Cyrl-RS" sz="2500" b="1" kern="1200" dirty="0" smtClean="0">
              <a:solidFill>
                <a:schemeClr val="tx1"/>
              </a:solidFill>
            </a:rPr>
            <a:t>је</a:t>
          </a:r>
          <a:r>
            <a:rPr lang="x-none" sz="2500" b="1" kern="1200" dirty="0" smtClean="0">
              <a:solidFill>
                <a:schemeClr val="tx1"/>
              </a:solidFill>
            </a:rPr>
            <a:t> </a:t>
          </a:r>
          <a:r>
            <a:rPr lang="x-none" sz="2500" b="1" kern="1200" dirty="0">
              <a:solidFill>
                <a:schemeClr val="tx1"/>
              </a:solidFill>
              <a:latin typeface="Century"/>
            </a:rPr>
            <a:t>&lt; </a:t>
          </a:r>
          <a:r>
            <a:rPr lang="en-US" sz="2500" b="1" kern="1200" dirty="0">
              <a:solidFill>
                <a:schemeClr val="tx1"/>
              </a:solidFill>
            </a:rPr>
            <a:t>-2 </a:t>
          </a:r>
          <a:r>
            <a:rPr lang="sr-Cyrl-RS" sz="2500" b="1" kern="1200" dirty="0" smtClean="0">
              <a:solidFill>
                <a:schemeClr val="tx1"/>
              </a:solidFill>
            </a:rPr>
            <a:t>СД</a:t>
          </a:r>
          <a:r>
            <a:rPr lang="en-US" sz="2500" b="1" kern="1200" dirty="0" smtClean="0">
              <a:solidFill>
                <a:schemeClr val="tx1"/>
              </a:solidFill>
            </a:rPr>
            <a:t> </a:t>
          </a:r>
          <a:r>
            <a:rPr lang="sr-Cyrl-RS" sz="2500" b="1" kern="1200" dirty="0" smtClean="0">
              <a:solidFill>
                <a:schemeClr val="tx1"/>
              </a:solidFill>
            </a:rPr>
            <a:t>или</a:t>
          </a:r>
          <a:r>
            <a:rPr lang="x-none" sz="2500" b="1" kern="1200" dirty="0" smtClean="0">
              <a:solidFill>
                <a:schemeClr val="tx1"/>
              </a:solidFill>
            </a:rPr>
            <a:t> </a:t>
          </a:r>
          <a:r>
            <a:rPr lang="en-US" sz="2500" b="1" kern="1200" dirty="0">
              <a:solidFill>
                <a:schemeClr val="tx1"/>
              </a:solidFill>
            </a:rPr>
            <a:t>&lt; 3</a:t>
          </a:r>
          <a:r>
            <a:rPr lang="x-none" sz="2500" b="1" kern="1200" dirty="0">
              <a:solidFill>
                <a:schemeClr val="tx1"/>
              </a:solidFill>
            </a:rPr>
            <a:t>. </a:t>
          </a:r>
          <a:r>
            <a:rPr lang="sr-Cyrl-RS" sz="2500" b="1" kern="1200" dirty="0" smtClean="0">
              <a:solidFill>
                <a:schemeClr val="tx1"/>
              </a:solidFill>
            </a:rPr>
            <a:t>перцентила</a:t>
          </a:r>
          <a:r>
            <a:rPr lang="x-none" sz="2500" b="1" kern="1200" dirty="0" smtClean="0">
              <a:solidFill>
                <a:schemeClr val="tx1"/>
              </a:solidFill>
            </a:rPr>
            <a:t> </a:t>
          </a:r>
          <a:endParaRPr lang="en-US" sz="2500" b="1" kern="1200" dirty="0">
            <a:solidFill>
              <a:schemeClr val="tx1"/>
            </a:solidFill>
          </a:endParaRPr>
        </a:p>
      </dsp:txBody>
      <dsp:txXfrm>
        <a:off x="398719" y="1540998"/>
        <a:ext cx="7814900" cy="1235673"/>
      </dsp:txXfrm>
    </dsp:sp>
    <dsp:sp modelId="{9FFB3103-ECB5-4132-AC6D-8CB610825C86}">
      <dsp:nvSpPr>
        <dsp:cNvPr id="0" name=""/>
        <dsp:cNvSpPr/>
      </dsp:nvSpPr>
      <dsp:spPr>
        <a:xfrm>
          <a:off x="0" y="3952626"/>
          <a:ext cx="821506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432579-6427-40A8-9AFA-68D00461EFAC}">
      <dsp:nvSpPr>
        <dsp:cNvPr id="0" name=""/>
        <dsp:cNvSpPr/>
      </dsp:nvSpPr>
      <dsp:spPr>
        <a:xfrm>
          <a:off x="410753" y="3140991"/>
          <a:ext cx="7741325" cy="115111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357" tIns="0" rIns="217357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500" b="1" kern="1200" dirty="0" smtClean="0"/>
            <a:t>Односи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се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на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здраву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децу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истог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узраста</a:t>
          </a:r>
          <a:r>
            <a:rPr lang="sr-Latn-RS" sz="2500" b="1" kern="1200" dirty="0" smtClean="0"/>
            <a:t> </a:t>
          </a:r>
          <a:r>
            <a:rPr lang="sr-Cyrl-RS" sz="2500" b="1" kern="1200" dirty="0" smtClean="0"/>
            <a:t>и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пола</a:t>
          </a:r>
          <a:r>
            <a:rPr lang="x-none" sz="2500" b="1" kern="1200" dirty="0" smtClean="0"/>
            <a:t>, </a:t>
          </a:r>
          <a:r>
            <a:rPr lang="sr-Cyrl-RS" sz="2500" b="1" kern="1200" dirty="0" smtClean="0"/>
            <a:t>пожељно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исте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расне</a:t>
          </a:r>
          <a:r>
            <a:rPr lang="x-none" sz="2500" b="1" kern="1200" dirty="0" smtClean="0"/>
            <a:t> </a:t>
          </a:r>
          <a:r>
            <a:rPr lang="sr-Cyrl-RS" sz="2500" b="1" kern="1200" dirty="0" smtClean="0"/>
            <a:t>припадности</a:t>
          </a:r>
          <a:endParaRPr lang="en-US" sz="2500" b="1" kern="1200" dirty="0"/>
        </a:p>
      </dsp:txBody>
      <dsp:txXfrm>
        <a:off x="410753" y="3140991"/>
        <a:ext cx="7741325" cy="115111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3ECE01-027C-4D25-9F81-B36FDCD22724}">
      <dsp:nvSpPr>
        <dsp:cNvPr id="0" name=""/>
        <dsp:cNvSpPr/>
      </dsp:nvSpPr>
      <dsp:spPr>
        <a:xfrm>
          <a:off x="0" y="113745"/>
          <a:ext cx="8443664" cy="1079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b="0" kern="1200" dirty="0" smtClean="0">
              <a:solidFill>
                <a:schemeClr val="tx1"/>
              </a:solidFill>
            </a:rPr>
            <a:t>Телесна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висина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мања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од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Latn-CS" sz="2000" b="0" kern="1200" dirty="0">
              <a:solidFill>
                <a:schemeClr val="tx1"/>
              </a:solidFill>
            </a:rPr>
            <a:t>-</a:t>
          </a:r>
          <a:r>
            <a:rPr lang="sr-Latn-CS" sz="2000" b="0" kern="1200" dirty="0" smtClean="0">
              <a:solidFill>
                <a:schemeClr val="tx1"/>
              </a:solidFill>
            </a:rPr>
            <a:t>2</a:t>
          </a:r>
          <a:r>
            <a:rPr lang="sr-Cyrl-RS" sz="2000" b="0" kern="1200" dirty="0" smtClean="0">
              <a:solidFill>
                <a:schemeClr val="tx1"/>
              </a:solidFill>
            </a:rPr>
            <a:t>СД</a:t>
          </a:r>
          <a:r>
            <a:rPr lang="sr-Latn-CS" sz="2000" b="0" kern="1200" dirty="0" smtClean="0">
              <a:solidFill>
                <a:schemeClr val="tx1"/>
              </a:solidFill>
            </a:rPr>
            <a:t> (</a:t>
          </a:r>
          <a:r>
            <a:rPr lang="sr-Cyrl-RS" sz="2000" b="0" kern="1200" dirty="0" smtClean="0">
              <a:solidFill>
                <a:schemeClr val="tx1"/>
              </a:solidFill>
            </a:rPr>
            <a:t>испод</a:t>
          </a:r>
          <a:r>
            <a:rPr lang="sr-Latn-CS" sz="2000" b="0" kern="1200" dirty="0" smtClean="0">
              <a:solidFill>
                <a:schemeClr val="tx1"/>
              </a:solidFill>
            </a:rPr>
            <a:t> 3.</a:t>
          </a:r>
          <a:r>
            <a:rPr lang="sr-Cyrl-RS" sz="2000" b="0" kern="1200" dirty="0" smtClean="0">
              <a:solidFill>
                <a:schemeClr val="tx1"/>
              </a:solidFill>
            </a:rPr>
            <a:t>перцентила</a:t>
          </a:r>
          <a:r>
            <a:rPr lang="sr-Latn-CS" sz="2000" b="0" kern="1200" dirty="0" smtClean="0">
              <a:solidFill>
                <a:schemeClr val="tx1"/>
              </a:solidFill>
            </a:rPr>
            <a:t>) </a:t>
          </a:r>
          <a:r>
            <a:rPr lang="sr-Cyrl-RS" sz="2000" b="0" kern="1200" dirty="0" smtClean="0">
              <a:solidFill>
                <a:schemeClr val="tx1"/>
              </a:solidFill>
            </a:rPr>
            <a:t>за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узраст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и</a:t>
          </a:r>
          <a:r>
            <a:rPr lang="sr-Latn-CS" sz="2000" b="0" kern="1200" dirty="0" smtClean="0">
              <a:solidFill>
                <a:schemeClr val="tx1"/>
              </a:solidFill>
            </a:rPr>
            <a:t> </a:t>
          </a:r>
          <a:r>
            <a:rPr lang="sr-Cyrl-RS" sz="2000" b="0" kern="1200" dirty="0" smtClean="0">
              <a:solidFill>
                <a:schemeClr val="tx1"/>
              </a:solidFill>
            </a:rPr>
            <a:t>пол</a:t>
          </a:r>
          <a:endParaRPr lang="en-US" sz="2000" b="0" kern="1200" dirty="0">
            <a:solidFill>
              <a:schemeClr val="tx1"/>
            </a:solidFill>
          </a:endParaRPr>
        </a:p>
      </dsp:txBody>
      <dsp:txXfrm>
        <a:off x="1775402" y="113745"/>
        <a:ext cx="6668261" cy="1079324"/>
      </dsp:txXfrm>
    </dsp:sp>
    <dsp:sp modelId="{942672A0-7F00-4118-AAEF-DF829061DCA0}">
      <dsp:nvSpPr>
        <dsp:cNvPr id="0" name=""/>
        <dsp:cNvSpPr/>
      </dsp:nvSpPr>
      <dsp:spPr>
        <a:xfrm>
          <a:off x="7091005" y="3312367"/>
          <a:ext cx="1352658" cy="8592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FFB1DB2-9A55-4BB3-B5F5-A4D68F36C825}">
      <dsp:nvSpPr>
        <dsp:cNvPr id="0" name=""/>
        <dsp:cNvSpPr/>
      </dsp:nvSpPr>
      <dsp:spPr>
        <a:xfrm>
          <a:off x="0" y="1210421"/>
          <a:ext cx="8443664" cy="8666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>
              <a:solidFill>
                <a:schemeClr val="tx1"/>
              </a:solidFill>
            </a:rPr>
            <a:t>Ниска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брзина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раста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измерена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у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периоду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од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најмање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Latn-CS" sz="2000" kern="1200" baseline="0" dirty="0">
              <a:solidFill>
                <a:schemeClr val="tx1"/>
              </a:solidFill>
            </a:rPr>
            <a:t>6 </a:t>
          </a:r>
          <a:r>
            <a:rPr lang="sr-Cyrl-RS" sz="2000" kern="1200" baseline="0" dirty="0" smtClean="0">
              <a:solidFill>
                <a:schemeClr val="tx1"/>
              </a:solidFill>
            </a:rPr>
            <a:t>месеци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без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обзира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на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телесну</a:t>
          </a:r>
          <a:r>
            <a:rPr lang="sr-Latn-CS" sz="2000" kern="1200" baseline="0" dirty="0" smtClean="0">
              <a:solidFill>
                <a:schemeClr val="tx1"/>
              </a:solidFill>
            </a:rPr>
            <a:t> </a:t>
          </a:r>
          <a:r>
            <a:rPr lang="sr-Cyrl-RS" sz="2000" kern="1200" baseline="0" dirty="0" smtClean="0">
              <a:solidFill>
                <a:schemeClr val="tx1"/>
              </a:solidFill>
            </a:rPr>
            <a:t>висину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1775402" y="1210421"/>
        <a:ext cx="6668261" cy="866697"/>
      </dsp:txXfrm>
    </dsp:sp>
    <dsp:sp modelId="{AFB59F8D-13EA-4097-B68E-D6E87776A59C}">
      <dsp:nvSpPr>
        <dsp:cNvPr id="0" name=""/>
        <dsp:cNvSpPr/>
      </dsp:nvSpPr>
      <dsp:spPr>
        <a:xfrm>
          <a:off x="144019" y="1152127"/>
          <a:ext cx="1352674" cy="8338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A84718F-3112-414E-A733-95B941328E6F}">
      <dsp:nvSpPr>
        <dsp:cNvPr id="0" name=""/>
        <dsp:cNvSpPr/>
      </dsp:nvSpPr>
      <dsp:spPr>
        <a:xfrm>
          <a:off x="0" y="2119362"/>
          <a:ext cx="8443664" cy="8666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Дете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рођено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мало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за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гестационо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доба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које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у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узрасту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од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vi-VN" sz="1800" kern="1200" dirty="0">
              <a:solidFill>
                <a:schemeClr val="bg1"/>
              </a:solidFill>
              <a:latin typeface="Calibri" pitchFamily="34" charset="0"/>
            </a:rPr>
            <a:t>2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године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не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достигне</a:t>
          </a:r>
          <a:r>
            <a:rPr lang="vi-VN" sz="1800" kern="120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</a:rPr>
            <a:t>нормалну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односно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телесну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висину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у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складу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са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висином</a:t>
          </a:r>
          <a:r>
            <a:rPr lang="sr-Latn-C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 </a:t>
          </a:r>
          <a:r>
            <a:rPr lang="sr-Cyrl-RS" sz="1800" kern="1200" dirty="0" smtClean="0">
              <a:solidFill>
                <a:schemeClr val="bg1"/>
              </a:solidFill>
              <a:latin typeface="Calibri" pitchFamily="34" charset="0"/>
              <a:cs typeface="Arial" panose="020B0604020202020204" pitchFamily="34" charset="0"/>
            </a:rPr>
            <a:t>родитеља</a:t>
          </a:r>
          <a:endParaRPr lang="en-US" sz="1800" kern="1200" dirty="0">
            <a:solidFill>
              <a:schemeClr val="bg1"/>
            </a:solidFill>
            <a:latin typeface="Calibri" pitchFamily="34" charset="0"/>
          </a:endParaRPr>
        </a:p>
      </dsp:txBody>
      <dsp:txXfrm>
        <a:off x="1775402" y="2119362"/>
        <a:ext cx="6668261" cy="866697"/>
      </dsp:txXfrm>
    </dsp:sp>
    <dsp:sp modelId="{8F82E252-4059-44E0-83D7-3A660B0E33E5}">
      <dsp:nvSpPr>
        <dsp:cNvPr id="0" name=""/>
        <dsp:cNvSpPr/>
      </dsp:nvSpPr>
      <dsp:spPr>
        <a:xfrm>
          <a:off x="254698" y="2175344"/>
          <a:ext cx="1352674" cy="75473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D2572F6-8EF5-48F2-B008-5A3A09698E4E}">
      <dsp:nvSpPr>
        <dsp:cNvPr id="0" name=""/>
        <dsp:cNvSpPr/>
      </dsp:nvSpPr>
      <dsp:spPr>
        <a:xfrm>
          <a:off x="0" y="3065284"/>
          <a:ext cx="8443664" cy="8666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800" kern="1200" dirty="0" smtClean="0">
              <a:solidFill>
                <a:schemeClr val="tx1"/>
              </a:solidFill>
            </a:rPr>
            <a:t>Телесна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висина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мања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од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Latn-CS" sz="1800" kern="1200" dirty="0">
              <a:solidFill>
                <a:schemeClr val="tx1"/>
              </a:solidFill>
            </a:rPr>
            <a:t>25. </a:t>
          </a:r>
          <a:r>
            <a:rPr lang="sr-Cyrl-RS" sz="1800" kern="1200" dirty="0" smtClean="0">
              <a:solidFill>
                <a:schemeClr val="tx1"/>
              </a:solidFill>
            </a:rPr>
            <a:t>перцентила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када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истовремено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постоји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одступање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од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циљне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висине</a:t>
          </a:r>
          <a:r>
            <a:rPr lang="sr-Latn-CS" sz="1800" kern="1200" dirty="0" smtClean="0">
              <a:solidFill>
                <a:schemeClr val="tx1"/>
              </a:solidFill>
            </a:rPr>
            <a:t>(</a:t>
          </a:r>
          <a:r>
            <a:rPr lang="sr-Cyrl-RS" sz="1800" kern="1200" dirty="0" smtClean="0">
              <a:solidFill>
                <a:schemeClr val="tx1"/>
              </a:solidFill>
            </a:rPr>
            <a:t>генетског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потенцијала</a:t>
          </a:r>
          <a:r>
            <a:rPr lang="sr-Latn-CS" sz="1800" kern="1200" dirty="0" smtClean="0">
              <a:solidFill>
                <a:schemeClr val="tx1"/>
              </a:solidFill>
            </a:rPr>
            <a:t>) </a:t>
          </a:r>
          <a:r>
            <a:rPr lang="sr-Cyrl-RS" sz="1800" kern="1200" dirty="0" smtClean="0">
              <a:solidFill>
                <a:schemeClr val="tx1"/>
              </a:solidFill>
            </a:rPr>
            <a:t>за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више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Cyrl-RS" sz="1800" kern="1200" dirty="0" smtClean="0">
              <a:solidFill>
                <a:schemeClr val="tx1"/>
              </a:solidFill>
            </a:rPr>
            <a:t>од</a:t>
          </a:r>
          <a:r>
            <a:rPr lang="sr-Latn-CS" sz="1800" kern="1200" dirty="0" smtClean="0">
              <a:solidFill>
                <a:schemeClr val="tx1"/>
              </a:solidFill>
            </a:rPr>
            <a:t> </a:t>
          </a:r>
          <a:r>
            <a:rPr lang="sr-Latn-CS" sz="1800" kern="1200" dirty="0">
              <a:solidFill>
                <a:schemeClr val="tx1"/>
              </a:solidFill>
            </a:rPr>
            <a:t>5 </a:t>
          </a:r>
          <a:r>
            <a:rPr lang="sr-Cyrl-RS" sz="1800" kern="1200" dirty="0" smtClean="0">
              <a:solidFill>
                <a:schemeClr val="tx1"/>
              </a:solidFill>
            </a:rPr>
            <a:t>цм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775402" y="3065284"/>
        <a:ext cx="6668261" cy="866697"/>
      </dsp:txXfrm>
    </dsp:sp>
    <dsp:sp modelId="{467B20B1-D0A6-41CD-BF95-21A84ABFA4E4}">
      <dsp:nvSpPr>
        <dsp:cNvPr id="0" name=""/>
        <dsp:cNvSpPr/>
      </dsp:nvSpPr>
      <dsp:spPr>
        <a:xfrm>
          <a:off x="228607" y="3019400"/>
          <a:ext cx="1352674" cy="85544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DF9E4E4-509C-4313-80D2-761895902777}">
      <dsp:nvSpPr>
        <dsp:cNvPr id="0" name=""/>
        <dsp:cNvSpPr/>
      </dsp:nvSpPr>
      <dsp:spPr>
        <a:xfrm>
          <a:off x="0" y="3917612"/>
          <a:ext cx="8443664" cy="8666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300" b="0" kern="1200" dirty="0"/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800" b="0" kern="1200" dirty="0" smtClean="0">
              <a:solidFill>
                <a:schemeClr val="tx1"/>
              </a:solidFill>
            </a:rPr>
            <a:t>Деца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у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пубертету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која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не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показују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очекивани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пубертетски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скок</a:t>
          </a:r>
          <a:r>
            <a:rPr lang="pl-PL" sz="1800" b="0" kern="1200" dirty="0" smtClean="0">
              <a:solidFill>
                <a:schemeClr val="tx1"/>
              </a:solidFill>
            </a:rPr>
            <a:t> </a:t>
          </a:r>
          <a:r>
            <a:rPr lang="sr-Cyrl-RS" sz="1800" b="0" kern="1200" dirty="0" smtClean="0">
              <a:solidFill>
                <a:schemeClr val="tx1"/>
              </a:solidFill>
            </a:rPr>
            <a:t>раста</a:t>
          </a:r>
          <a:endParaRPr lang="sr-Latn-CS" sz="1800" b="0" kern="1200" dirty="0">
            <a:solidFill>
              <a:schemeClr val="tx1"/>
            </a:solidFill>
          </a:endParaRPr>
        </a:p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0" kern="1200" dirty="0"/>
        </a:p>
      </dsp:txBody>
      <dsp:txXfrm>
        <a:off x="1775402" y="3917612"/>
        <a:ext cx="6668261" cy="866697"/>
      </dsp:txXfrm>
    </dsp:sp>
    <dsp:sp modelId="{2C4BFF9E-AB73-4445-B016-69C7E2CE3A17}">
      <dsp:nvSpPr>
        <dsp:cNvPr id="0" name=""/>
        <dsp:cNvSpPr/>
      </dsp:nvSpPr>
      <dsp:spPr>
        <a:xfrm>
          <a:off x="228599" y="4010001"/>
          <a:ext cx="1338337" cy="7775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96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96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795FA8D-887C-488C-A5A8-D2FD106ADC0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5713" y="719138"/>
            <a:ext cx="4802187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250" y="4560888"/>
            <a:ext cx="58547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 smtClean="0"/>
              <a:t>Click to edit Master text styles</a:t>
            </a:r>
          </a:p>
          <a:p>
            <a:pPr lvl="1"/>
            <a:r>
              <a:rPr lang="sr-Latn-CS" noProof="0" smtClean="0"/>
              <a:t>Second level</a:t>
            </a:r>
          </a:p>
          <a:p>
            <a:pPr lvl="2"/>
            <a:r>
              <a:rPr lang="sr-Latn-CS" noProof="0" smtClean="0"/>
              <a:t>Third level</a:t>
            </a:r>
          </a:p>
          <a:p>
            <a:pPr lvl="3"/>
            <a:r>
              <a:rPr lang="sr-Latn-CS" noProof="0" smtClean="0"/>
              <a:t>Fourth level</a:t>
            </a:r>
          </a:p>
          <a:p>
            <a:pPr lvl="4"/>
            <a:r>
              <a:rPr lang="sr-Latn-CS" noProof="0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734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33034B-C25F-46A4-8C8A-5FBB5869DD3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33034B-C25F-46A4-8C8A-5FBB5869DD35}" type="slidenum">
              <a:rPr lang="sr-Latn-CS" smtClean="0"/>
              <a:pPr>
                <a:defRPr/>
              </a:pPr>
              <a:t>3</a:t>
            </a:fld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EC8C5-BBF8-4652-B00F-CEAA66D6B9B0}" type="slidenum">
              <a:rPr lang="ar-SA" smtClean="0"/>
              <a:pPr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98778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EC8C5-BBF8-4652-B00F-CEAA66D6B9B0}" type="slidenum">
              <a:rPr lang="ar-SA" smtClean="0"/>
              <a:pPr/>
              <a:t>22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15060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3C91F-7DCC-4338-A525-70450E85759C}" type="slidenum">
              <a:rPr lang="sr-Latn-CS" smtClean="0"/>
              <a:pPr/>
              <a:t>23</a:t>
            </a:fld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619890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EC8C5-BBF8-4652-B00F-CEAA66D6B9B0}" type="slidenum">
              <a:rPr lang="ar-SA" smtClean="0"/>
              <a:pPr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256995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EC8C5-BBF8-4652-B00F-CEAA66D6B9B0}" type="slidenum">
              <a:rPr lang="ar-SA" smtClean="0"/>
              <a:pPr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774329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EC8C5-BBF8-4652-B00F-CEAA66D6B9B0}" type="slidenum">
              <a:rPr lang="ar-SA" smtClean="0"/>
              <a:pPr/>
              <a:t>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381203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9388" y="2205038"/>
            <a:ext cx="8216900" cy="1042987"/>
          </a:xfrm>
        </p:spPr>
        <p:txBody>
          <a:bodyPr/>
          <a:lstStyle>
            <a:lvl1pPr algn="ctr">
              <a:defRPr sz="4200"/>
            </a:lvl1pPr>
          </a:lstStyle>
          <a:p>
            <a:r>
              <a:rPr lang="sr-Latn-CS" altLang="en-US"/>
              <a:t>Click to edit Master title style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789363"/>
            <a:ext cx="8208963" cy="811212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sr-Latn-CS" alt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B59AC-CFD8-42CC-9858-F934FD6B23D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FB792-F51C-4EA4-A21A-95B55154149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E84A2-1E67-4B05-8113-A26D6DAD1B11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DD449-BA90-4FE4-B935-97F7891C93D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AE833-EA3F-48F5-8BB1-DAC9A49EBBBB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410E2-A0C3-4700-9ABF-546C6510834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0CCF5-AE13-44F1-BC69-7BA4DA6450ED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00250-A208-4F9E-BF5F-10C68405434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59458-AB28-4A32-A41B-681BBD91731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C66BB-0A5A-4952-8F6E-C4F8DD40F34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A693A-8F9B-4D70-A081-8588617D471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82184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22C5203-DB76-43CE-BAF0-AD5DED3856F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  <p:sp>
        <p:nvSpPr>
          <p:cNvPr id="17448" name="Line 40"/>
          <p:cNvSpPr>
            <a:spLocks noChangeShapeType="1"/>
          </p:cNvSpPr>
          <p:nvPr/>
        </p:nvSpPr>
        <p:spPr bwMode="auto">
          <a:xfrm flipV="1">
            <a:off x="395288" y="1341438"/>
            <a:ext cx="83518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449" name="Line 41"/>
          <p:cNvSpPr>
            <a:spLocks noChangeShapeType="1"/>
          </p:cNvSpPr>
          <p:nvPr/>
        </p:nvSpPr>
        <p:spPr bwMode="auto">
          <a:xfrm>
            <a:off x="6011863" y="6524625"/>
            <a:ext cx="2736850" cy="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450" name="Line 42"/>
          <p:cNvSpPr>
            <a:spLocks noChangeShapeType="1"/>
          </p:cNvSpPr>
          <p:nvPr/>
        </p:nvSpPr>
        <p:spPr bwMode="auto">
          <a:xfrm>
            <a:off x="8748713" y="5805488"/>
            <a:ext cx="0" cy="720725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451" name="Line 43"/>
          <p:cNvSpPr>
            <a:spLocks noChangeShapeType="1"/>
          </p:cNvSpPr>
          <p:nvPr/>
        </p:nvSpPr>
        <p:spPr bwMode="auto">
          <a:xfrm>
            <a:off x="4572000" y="260350"/>
            <a:ext cx="4176713" cy="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42" r:id="rId2"/>
    <p:sldLayoutId id="2147484243" r:id="rId3"/>
    <p:sldLayoutId id="2147484244" r:id="rId4"/>
    <p:sldLayoutId id="2147484245" r:id="rId5"/>
    <p:sldLayoutId id="2147484246" r:id="rId6"/>
    <p:sldLayoutId id="2147484247" r:id="rId7"/>
    <p:sldLayoutId id="2147484248" r:id="rId8"/>
    <p:sldLayoutId id="2147484249" r:id="rId9"/>
    <p:sldLayoutId id="2147484250" r:id="rId10"/>
    <p:sldLayoutId id="214748425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ndar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844824"/>
            <a:ext cx="8216900" cy="1800473"/>
          </a:xfrm>
        </p:spPr>
        <p:txBody>
          <a:bodyPr/>
          <a:lstStyle/>
          <a:p>
            <a:r>
              <a:rPr lang="sr-Cyrl-RS" sz="2400" dirty="0" smtClean="0">
                <a:latin typeface="+mn-lt"/>
              </a:rPr>
              <a:t/>
            </a:r>
            <a:br>
              <a:rPr lang="sr-Cyrl-RS" sz="2400" dirty="0" smtClean="0">
                <a:latin typeface="+mn-lt"/>
              </a:rPr>
            </a:br>
            <a:r>
              <a:rPr lang="sr-Cyrl-RS" sz="2400" dirty="0" smtClean="0">
                <a:latin typeface="+mn-lt"/>
              </a:rPr>
              <a:t/>
            </a:r>
            <a:br>
              <a:rPr lang="sr-Cyrl-RS" sz="2400" dirty="0" smtClean="0">
                <a:latin typeface="+mn-lt"/>
              </a:rPr>
            </a:br>
            <a:r>
              <a:rPr lang="sr-Cyrl-RS" sz="2000" dirty="0" smtClean="0">
                <a:latin typeface="+mn-lt"/>
              </a:rPr>
              <a:t>Универзитет у Крагујевцу</a:t>
            </a:r>
            <a:br>
              <a:rPr lang="sr-Cyrl-RS" sz="2000" dirty="0" smtClean="0">
                <a:latin typeface="+mn-lt"/>
              </a:rPr>
            </a:br>
            <a:r>
              <a:rPr lang="sr-Cyrl-RS" sz="2000" dirty="0" smtClean="0">
                <a:latin typeface="+mn-lt"/>
              </a:rPr>
              <a:t>Факултет медицинских наука</a:t>
            </a:r>
            <a:br>
              <a:rPr lang="sr-Cyrl-RS" sz="2000" dirty="0" smtClean="0">
                <a:latin typeface="+mn-lt"/>
              </a:rPr>
            </a:br>
            <a:r>
              <a:rPr lang="sr-Cyrl-RS" sz="2400" dirty="0" smtClean="0">
                <a:latin typeface="+mn-lt"/>
              </a:rPr>
              <a:t/>
            </a:r>
            <a:br>
              <a:rPr lang="sr-Cyrl-RS" sz="2400" dirty="0" smtClean="0">
                <a:latin typeface="+mn-lt"/>
              </a:rPr>
            </a:br>
            <a:r>
              <a:rPr lang="sr-Cyrl-RS" sz="2400" dirty="0" smtClean="0">
                <a:latin typeface="+mn-lt"/>
              </a:rPr>
              <a:t>ОСНОВНЕ АКАДЕМСКЕ</a:t>
            </a:r>
            <a:r>
              <a:rPr lang="sr-Cyrl-CS" sz="2400" dirty="0" smtClean="0">
                <a:latin typeface="+mn-lt"/>
              </a:rPr>
              <a:t> </a:t>
            </a:r>
            <a:r>
              <a:rPr lang="sr-Cyrl-RS" sz="2400" dirty="0" smtClean="0">
                <a:latin typeface="+mn-lt"/>
              </a:rPr>
              <a:t>СТУДИЈЕ МЕДИЦИНЕ</a:t>
            </a:r>
            <a:r>
              <a:rPr lang="sr-Cyrl-CS" sz="2400" dirty="0" smtClean="0">
                <a:latin typeface="+mn-lt"/>
              </a:rPr>
              <a:t> </a:t>
            </a:r>
            <a:br>
              <a:rPr lang="sr-Cyrl-CS" sz="2400" dirty="0" smtClean="0">
                <a:latin typeface="+mn-lt"/>
              </a:rPr>
            </a:br>
            <a:r>
              <a:rPr lang="sr-Cyrl-RS" sz="2400" dirty="0" smtClean="0">
                <a:latin typeface="+mn-lt"/>
              </a:rPr>
              <a:t>Педијатрија</a:t>
            </a:r>
            <a:r>
              <a:rPr lang="sr-Cyrl-CS" sz="2500" dirty="0">
                <a:latin typeface="+mn-lt"/>
              </a:rPr>
              <a:t/>
            </a:r>
            <a:br>
              <a:rPr lang="sr-Cyrl-CS" sz="2500" dirty="0">
                <a:latin typeface="+mn-lt"/>
              </a:rPr>
            </a:br>
            <a:r>
              <a:rPr lang="sr-Cyrl-CS" sz="2000" dirty="0">
                <a:latin typeface="+mn-lt"/>
              </a:rPr>
              <a:t/>
            </a:r>
            <a:br>
              <a:rPr lang="sr-Cyrl-CS" sz="2000" dirty="0">
                <a:latin typeface="+mn-lt"/>
              </a:rPr>
            </a:br>
            <a:endParaRPr lang="sr-Latn-CS" sz="2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3670300"/>
            <a:ext cx="8607455" cy="3187700"/>
          </a:xfrm>
        </p:spPr>
        <p:txBody>
          <a:bodyPr/>
          <a:lstStyle/>
          <a:p>
            <a:r>
              <a:rPr lang="sr-Cyrl-RS" sz="4000" b="1" dirty="0" smtClean="0"/>
              <a:t>РАСТ</a:t>
            </a:r>
            <a:r>
              <a:rPr lang="sr-Latn-RS" sz="4000" b="1" dirty="0" smtClean="0"/>
              <a:t> </a:t>
            </a:r>
            <a:r>
              <a:rPr lang="sr-Cyrl-RS" sz="4000" b="1" dirty="0" smtClean="0"/>
              <a:t>И</a:t>
            </a:r>
            <a:r>
              <a:rPr lang="sr-Latn-RS" sz="4000" b="1" dirty="0" smtClean="0"/>
              <a:t> </a:t>
            </a:r>
            <a:r>
              <a:rPr lang="sr-Cyrl-RS" sz="4000" b="1" dirty="0" smtClean="0"/>
              <a:t>ПОРЕМЕЋАЈИ РАСТА</a:t>
            </a:r>
            <a:endParaRPr lang="en-US" sz="2400" b="1" dirty="0" smtClean="0"/>
          </a:p>
          <a:p>
            <a:endParaRPr lang="sr-Latn-RS" sz="2600" b="1" dirty="0" smtClean="0">
              <a:solidFill>
                <a:srgbClr val="FF0000"/>
              </a:solidFill>
            </a:endParaRPr>
          </a:p>
          <a:p>
            <a:r>
              <a:rPr lang="sr-Cyrl-RS" sz="2600" b="1" dirty="0" smtClean="0">
                <a:solidFill>
                  <a:srgbClr val="FF0000"/>
                </a:solidFill>
              </a:rPr>
              <a:t>Доц. др Невена Фолић</a:t>
            </a:r>
            <a:endParaRPr lang="en-US" sz="2600" b="1" dirty="0">
              <a:solidFill>
                <a:srgbClr val="FF0000"/>
              </a:solidFill>
            </a:endParaRPr>
          </a:p>
          <a:p>
            <a:endParaRPr lang="sr-Latn-CS" sz="3000" b="1" dirty="0"/>
          </a:p>
        </p:txBody>
      </p:sp>
      <p:pic>
        <p:nvPicPr>
          <p:cNvPr id="4" name="Picture 4" descr="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108012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98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517632" cy="4411662"/>
          </a:xfrm>
        </p:spPr>
        <p:txBody>
          <a:bodyPr/>
          <a:lstStyle/>
          <a:p>
            <a:r>
              <a:rPr lang="sr-Cyrl-RS" sz="2800" b="1" dirty="0" smtClean="0"/>
              <a:t>Хормони штитасте жлезде- </a:t>
            </a:r>
            <a:r>
              <a:rPr lang="sr-Cyrl-RS" sz="2800" dirty="0" smtClean="0"/>
              <a:t>неопходни за адекватан  раст, сазревање костију, полно сазревање, ментални развој, убрзавају оксидативне процесе</a:t>
            </a:r>
          </a:p>
          <a:p>
            <a:r>
              <a:rPr lang="sr-Cyrl-RS" sz="2800" b="1" dirty="0" smtClean="0"/>
              <a:t>Хормони надбубрежних </a:t>
            </a:r>
            <a:r>
              <a:rPr lang="sr-Cyrl-RS" sz="2800" b="1" smtClean="0"/>
              <a:t>жлезда- </a:t>
            </a:r>
            <a:r>
              <a:rPr lang="sr-Cyrl-RS" sz="2800" smtClean="0"/>
              <a:t>утичу </a:t>
            </a:r>
            <a:r>
              <a:rPr lang="sr-Cyrl-RS" sz="2800" dirty="0" smtClean="0"/>
              <a:t>на појаву пубичне и пазушне маљавости, раст мишића, адолесцентни замах раста</a:t>
            </a:r>
          </a:p>
          <a:p>
            <a:r>
              <a:rPr lang="sr-Cyrl-RS" sz="2800" b="1" dirty="0" smtClean="0"/>
              <a:t>Полни хормони- </a:t>
            </a:r>
            <a:r>
              <a:rPr lang="sr-Cyrl-RS" sz="2800" dirty="0" smtClean="0"/>
              <a:t>поред утицаја на појаву секундарних полних карактеристика у пубертету, утичу и на затварање епифизних пукотина</a:t>
            </a:r>
            <a:endParaRPr lang="en-GB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>
                <a:latin typeface="+mn-lt"/>
              </a:rPr>
              <a:t>Хормони ендокриних жлезда</a:t>
            </a:r>
            <a:endParaRPr lang="en-GB" dirty="0">
              <a:latin typeface="+mn-lt"/>
            </a:endParaRPr>
          </a:p>
        </p:txBody>
      </p:sp>
    </p:spTree>
  </p:cSld>
  <p:clrMapOvr>
    <a:masterClrMapping/>
  </p:clrMapOvr>
  <p:transition advTm="7096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373616" cy="4411662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70000"/>
            </a:pP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Предуслов</a:t>
            </a:r>
            <a:r>
              <a:rPr lang="en-GB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за</a:t>
            </a:r>
            <a:r>
              <a:rPr lang="en-GB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адекватан</a:t>
            </a:r>
            <a:r>
              <a:rPr lang="sr-Latn-R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мониторинг</a:t>
            </a:r>
            <a:r>
              <a:rPr lang="sr-Latn-R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интегрише</a:t>
            </a:r>
            <a:r>
              <a:rPr lang="en-GB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познавање</a:t>
            </a:r>
            <a:r>
              <a:rPr lang="en-GB" sz="2800" b="1" dirty="0" smtClean="0">
                <a:ea typeface="Verdana" pitchFamily="34" charset="0"/>
                <a:cs typeface="Verdana" pitchFamily="34" charset="0"/>
              </a:rPr>
              <a:t>:</a:t>
            </a:r>
            <a:endParaRPr lang="sr-Latn-CS" sz="2800" b="1" dirty="0" smtClean="0"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Основних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карактеристика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соматског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раста</a:t>
            </a:r>
            <a:endParaRPr lang="sr-Latn-CS" sz="2800" dirty="0" smtClean="0"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Контролних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механизама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растења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развоја</a:t>
            </a:r>
            <a:endParaRPr lang="en-GB" sz="2800" dirty="0" smtClean="0"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Прираста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телесне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висине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ТВ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)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кроз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дужи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временски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период</a:t>
            </a:r>
            <a:endParaRPr lang="en-GB" sz="2800" dirty="0" smtClean="0"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Односа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ТВ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детета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са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ТВ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вршњака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истог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пола</a:t>
            </a:r>
            <a:endParaRPr lang="en-GB" sz="2800" dirty="0" smtClean="0"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ТВ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обрасци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раста</a:t>
            </a:r>
            <a:r>
              <a:rPr lang="en-GB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родитеља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endParaRPr lang="sr-Latn-RS" sz="2800" dirty="0" smtClean="0">
              <a:ea typeface="Verdana" pitchFamily="34" charset="0"/>
              <a:cs typeface="Verdana" pitchFamily="34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>
            <a:noAutofit/>
          </a:bodyPr>
          <a:lstStyle/>
          <a:p>
            <a:r>
              <a:rPr lang="sr-Latn-RS" sz="3600" b="1" dirty="0">
                <a:solidFill>
                  <a:srgbClr val="9900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ПРАЋЕЊЕ</a:t>
            </a:r>
            <a:r>
              <a:rPr lang="sr-Latn-RS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ЛИНЕАРНОГ</a:t>
            </a:r>
            <a:r>
              <a:rPr lang="sr-Latn-RS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lang="sr-Latn-RS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r-Latn-RS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РАЗВОЈА</a:t>
            </a:r>
            <a:endParaRPr lang="en-US" sz="32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2941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/>
              <a:t>КАЛЕНДАР</a:t>
            </a:r>
            <a:r>
              <a:rPr lang="sr-Latn-RS" sz="3200" dirty="0" smtClean="0"/>
              <a:t> </a:t>
            </a:r>
            <a:r>
              <a:rPr lang="sr-Cyrl-RS" sz="3200" dirty="0" smtClean="0"/>
              <a:t>ПРАЋЕЊА</a:t>
            </a:r>
            <a:r>
              <a:rPr lang="sr-Latn-RS" sz="3200" dirty="0" smtClean="0"/>
              <a:t> </a:t>
            </a:r>
            <a:r>
              <a:rPr lang="sr-Cyrl-RS" sz="3200" dirty="0" smtClean="0"/>
              <a:t>РАСТА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411662"/>
          </a:xfrm>
        </p:spPr>
        <p:txBody>
          <a:bodyPr/>
          <a:lstStyle/>
          <a:p>
            <a:r>
              <a:rPr lang="sr-Cyrl-RS" dirty="0" smtClean="0"/>
              <a:t>Прво мерење на рођењу</a:t>
            </a:r>
          </a:p>
          <a:p>
            <a:r>
              <a:rPr lang="sr-Cyrl-RS" dirty="0" smtClean="0"/>
              <a:t>У 1. години- у узрасту од 1, 3, 6 , 9 и 12 месеци</a:t>
            </a:r>
          </a:p>
          <a:p>
            <a:r>
              <a:rPr lang="sr-Cyrl-RS" dirty="0" smtClean="0"/>
              <a:t>У 2. години- у узрастуод 18 и 24 месеца</a:t>
            </a:r>
          </a:p>
          <a:p>
            <a:r>
              <a:rPr lang="sr-Cyrl-RS" dirty="0" smtClean="0"/>
              <a:t>Од 3. до 7. године- једном годишње</a:t>
            </a:r>
          </a:p>
          <a:p>
            <a:r>
              <a:rPr lang="sr-Cyrl-RS" dirty="0" smtClean="0"/>
              <a:t>Од 8. до 12. године- приликом редовних систематских прегледа</a:t>
            </a:r>
            <a:endParaRPr lang="en-GB" dirty="0"/>
          </a:p>
        </p:txBody>
      </p:sp>
    </p:spTree>
  </p:cSld>
  <p:clrMapOvr>
    <a:masterClrMapping/>
  </p:clrMapOvr>
  <p:transition advTm="7314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 smtClean="0">
                <a:latin typeface="+mn-lt"/>
              </a:rPr>
              <a:t>КАРТЕ</a:t>
            </a:r>
            <a:r>
              <a:rPr lang="sr-Latn-CS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РАСТА</a:t>
            </a:r>
            <a:endParaRPr lang="sr-Latn-ME" sz="3200" b="1" dirty="0">
              <a:latin typeface="+mn-lt"/>
              <a:ea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371600"/>
            <a:ext cx="8077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buFont typeface="Arial" pitchFamily="34" charset="0"/>
              <a:buChar char="•"/>
            </a:pPr>
            <a:r>
              <a:rPr lang="sr-Cyrl-RS" sz="2200" dirty="0" smtClean="0">
                <a:latin typeface="+mn-lt"/>
                <a:ea typeface="Verdana" pitchFamily="34" charset="0"/>
              </a:rPr>
              <a:t>Најважнији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корак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у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евалуацији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раста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је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анализа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карти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раста</a:t>
            </a:r>
            <a:endParaRPr lang="hr-HR" sz="2200" dirty="0" smtClean="0">
              <a:latin typeface="+mn-lt"/>
              <a:ea typeface="Verdana" pitchFamily="34" charset="0"/>
            </a:endParaRPr>
          </a:p>
          <a:p>
            <a:pPr marL="269875" indent="-269875">
              <a:buFont typeface="Arial" pitchFamily="34" charset="0"/>
              <a:buChar char="•"/>
            </a:pPr>
            <a:r>
              <a:rPr lang="sr-Cyrl-RS" sz="2200" dirty="0" smtClean="0">
                <a:latin typeface="+mn-lt"/>
                <a:ea typeface="Verdana" pitchFamily="34" charset="0"/>
              </a:rPr>
              <a:t>Сваки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рутински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педијатријски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преглед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укључује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мерење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телесне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масе</a:t>
            </a:r>
            <a:r>
              <a:rPr lang="hr-HR" sz="2200" dirty="0" smtClean="0">
                <a:latin typeface="+mn-lt"/>
                <a:ea typeface="Verdana" pitchFamily="34" charset="0"/>
              </a:rPr>
              <a:t>, </a:t>
            </a:r>
            <a:r>
              <a:rPr lang="sr-Cyrl-RS" sz="2200" dirty="0" smtClean="0">
                <a:latin typeface="+mn-lt"/>
                <a:ea typeface="Verdana" pitchFamily="34" charset="0"/>
              </a:rPr>
              <a:t>висине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и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израчунавање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r>
              <a:rPr lang="sr-Cyrl-RS" sz="2200" dirty="0" smtClean="0">
                <a:latin typeface="+mn-lt"/>
                <a:ea typeface="Verdana" pitchFamily="34" charset="0"/>
              </a:rPr>
              <a:t>ИТМ</a:t>
            </a:r>
            <a:r>
              <a:rPr lang="hr-HR" sz="2200" dirty="0" smtClean="0">
                <a:latin typeface="+mn-lt"/>
                <a:ea typeface="Verdana" pitchFamily="34" charset="0"/>
              </a:rPr>
              <a:t> </a:t>
            </a:r>
            <a:endParaRPr lang="en-GB" sz="2200" dirty="0" smtClean="0">
              <a:latin typeface="+mn-lt"/>
              <a:ea typeface="Verdana" pitchFamily="34" charset="0"/>
            </a:endParaRPr>
          </a:p>
          <a:p>
            <a:endParaRPr lang="hr-HR" sz="22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199" y="2743200"/>
            <a:ext cx="4048185" cy="3886200"/>
          </a:xfr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971801"/>
            <a:ext cx="3776921" cy="3505200"/>
          </a:xfrm>
          <a:prstGeom prst="rect">
            <a:avLst/>
          </a:prstGeom>
          <a:noFill/>
        </p:spPr>
      </p:pic>
    </p:spTree>
  </p:cSld>
  <p:clrMapOvr>
    <a:masterClrMapping/>
  </p:clrMapOvr>
  <p:transition advTm="1614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85800" y="1447800"/>
          <a:ext cx="3633788" cy="4703763"/>
        </p:xfrm>
        <a:graphic>
          <a:graphicData uri="http://schemas.openxmlformats.org/presentationml/2006/ole">
            <p:oleObj spid="_x0000_s37890" name="Acrobat Document" r:id="rId3" imgW="5829298" imgH="7543706" progId="AcroExch.Document.DC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4876800" y="1447800"/>
          <a:ext cx="3614738" cy="4678363"/>
        </p:xfrm>
        <a:graphic>
          <a:graphicData uri="http://schemas.openxmlformats.org/presentationml/2006/ole">
            <p:oleObj spid="_x0000_s37891" name="Acrobat Document" r:id="rId4" imgW="5830114" imgH="7542857" progId="AcroExch.Document.DC">
              <p:embed/>
            </p:oleObj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 smtClean="0">
                <a:latin typeface="+mn-lt"/>
              </a:rPr>
              <a:t>КАРТЕ</a:t>
            </a:r>
            <a:r>
              <a:rPr lang="sr-Latn-CS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РАСТА</a:t>
            </a:r>
            <a:endParaRPr lang="sr-Latn-ME" sz="3200" b="1" dirty="0">
              <a:latin typeface="+mn-lt"/>
              <a:ea typeface="Verdana" pitchFamily="34" charset="0"/>
            </a:endParaRPr>
          </a:p>
        </p:txBody>
      </p:sp>
    </p:spTree>
  </p:cSld>
  <p:clrMapOvr>
    <a:masterClrMapping/>
  </p:clrMapOvr>
  <p:transition advTm="4557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ЗНАЧАЈ</a:t>
            </a:r>
            <a: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ПРАЋЕЊА</a:t>
            </a:r>
            <a: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ЛИНЕАРНОГ</a:t>
            </a:r>
            <a: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b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</a:b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r-Latn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РАЗВОЈА</a:t>
            </a:r>
            <a:endParaRPr lang="en-GB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263"/>
            <a:ext cx="8892480" cy="4411662"/>
          </a:xfrm>
        </p:spPr>
        <p:txBody>
          <a:bodyPr/>
          <a:lstStyle/>
          <a:p>
            <a:pPr lvl="1">
              <a:spcBef>
                <a:spcPts val="800"/>
              </a:spcBef>
              <a:buSzPct val="70000"/>
              <a:buFont typeface="Arial" pitchFamily="34" charset="0"/>
              <a:buChar char="•"/>
            </a:pP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Индиректно</a:t>
            </a:r>
            <a:r>
              <a:rPr lang="sr-Latn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реализује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процену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здравља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сваког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детета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популације</a:t>
            </a:r>
            <a:endParaRPr lang="sr-Latn-C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800"/>
              </a:spcBef>
              <a:buSzPct val="70000"/>
              <a:buFont typeface="Arial" pitchFamily="34" charset="0"/>
              <a:buChar char="•"/>
            </a:pP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Омогућава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прогнозу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адултне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ТВ</a:t>
            </a:r>
            <a:endParaRPr lang="sr-Latn-R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800"/>
              </a:spcBef>
              <a:buSzPct val="70000"/>
              <a:buFont typeface="Arial" pitchFamily="34" charset="0"/>
              <a:buChar char="•"/>
            </a:pP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Верификује</a:t>
            </a:r>
            <a:r>
              <a:rPr lang="sr-Latn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поремећај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деце</a:t>
            </a:r>
            <a:endParaRPr lang="sr-Latn-R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800"/>
              </a:spcBef>
              <a:buSzPct val="70000"/>
              <a:buFont typeface="Arial" pitchFamily="34" charset="0"/>
              <a:buChar char="•"/>
            </a:pP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Диференцира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физиолошке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облике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патолошких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поремећаја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раста</a:t>
            </a:r>
            <a:r>
              <a:rPr lang="sr-Latn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GB" dirty="0"/>
          </a:p>
        </p:txBody>
      </p:sp>
    </p:spTree>
  </p:cSld>
  <p:clrMapOvr>
    <a:masterClrMapping/>
  </p:clrMapOvr>
  <p:transition advTm="2584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ПРИМАРНЕ</a:t>
            </a:r>
            <a:r>
              <a:rPr lang="sr-Latn-R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ОДЛИКЕ</a:t>
            </a:r>
            <a:r>
              <a:rPr lang="en-U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ЛИНЕАРНОГ</a:t>
            </a:r>
            <a:r>
              <a:rPr lang="sr-Latn-R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lang="sr-Latn-C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У</a:t>
            </a:r>
            <a:r>
              <a:rPr lang="sr-Latn-C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ДЕТИЊСТВУ</a:t>
            </a:r>
            <a:r>
              <a:rPr lang="sr-Latn-C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r-Latn-CS" sz="28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АДОЛЕСЦЕНЦИЈИ</a:t>
            </a:r>
            <a:endParaRPr lang="en-GB" sz="2800" dirty="0">
              <a:latin typeface="+mn-lt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556792"/>
            <a:ext cx="4648200" cy="4800599"/>
          </a:xfrm>
        </p:spPr>
        <p:txBody>
          <a:bodyPr>
            <a:noAutofit/>
          </a:bodyPr>
          <a:lstStyle/>
          <a:p>
            <a:pPr marL="360363" indent="-360363" eaLnBrk="1" hangingPunct="1">
              <a:spcBef>
                <a:spcPts val="600"/>
              </a:spcBef>
              <a:buSzTx/>
              <a:buFontTx/>
              <a:buChar char="•"/>
            </a:pP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Брзина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раста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је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највећа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током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прве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(20-25 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cm</a:t>
            </a: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друге</a:t>
            </a: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(12-13 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cm</a:t>
            </a: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sr-Latn-R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године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живота</a:t>
            </a:r>
            <a:endParaRPr lang="sr-Latn-R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363" indent="-360363">
              <a:spcBef>
                <a:spcPts val="600"/>
              </a:spcBef>
              <a:buFontTx/>
              <a:buChar char="•"/>
            </a:pP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Након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3.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године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живота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оштар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брзине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раста</a:t>
            </a:r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363" indent="-360363">
              <a:spcBef>
                <a:spcPts val="600"/>
              </a:spcBef>
              <a:buFontTx/>
              <a:buChar char="•"/>
            </a:pP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током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детињству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уједначен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(5</a:t>
            </a:r>
            <a:r>
              <a:rPr lang="sr-Latn-R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7,5 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.) </a:t>
            </a:r>
            <a:endParaRPr lang="sr-Latn-R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363" indent="-360363">
              <a:spcBef>
                <a:spcPts val="600"/>
              </a:spcBef>
              <a:buFontTx/>
              <a:buChar char="•"/>
            </a:pP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Пред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почетак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пубертета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споро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прогресивно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смањивање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најмања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брзина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раста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(4</a:t>
            </a:r>
            <a:r>
              <a:rPr lang="sr-Latn-R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5 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360363" indent="-360363">
              <a:spcBef>
                <a:spcPts val="600"/>
              </a:spcBef>
              <a:buFontTx/>
              <a:buChar char="•"/>
            </a:pP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пубертету</a:t>
            </a:r>
            <a:r>
              <a:rPr lang="sr-Latn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брз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код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девојчица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године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раније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односу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дечаке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24400" y="2057400"/>
          <a:ext cx="4225925" cy="3962400"/>
        </p:xfrm>
        <a:graphic>
          <a:graphicData uri="http://schemas.openxmlformats.org/presentationml/2006/ole">
            <p:oleObj spid="_x0000_s1026" name="Chart" r:id="rId3" imgW="5067162" imgH="4543343" progId="MSGraph.Chart.8">
              <p:embed followColorScheme="full"/>
            </p:oleObj>
          </a:graphicData>
        </a:graphic>
      </p:graphicFrame>
    </p:spTree>
  </p:cSld>
  <p:clrMapOvr>
    <a:masterClrMapping/>
  </p:clrMapOvr>
  <p:transition advTm="13812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672"/>
            <a:ext cx="8676456" cy="85496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algn="ctr" eaLnBrk="1" hangingPunct="1"/>
            <a:r>
              <a:rPr lang="sr-Cyrl-RS" sz="3000" b="1" dirty="0" smtClean="0">
                <a:latin typeface="+mn-lt"/>
              </a:rPr>
              <a:t>ОДЛИКЕ</a:t>
            </a:r>
            <a:r>
              <a:rPr lang="sr-Latn-CS" sz="3000" b="1" dirty="0" smtClean="0">
                <a:latin typeface="+mn-lt"/>
              </a:rPr>
              <a:t> </a:t>
            </a:r>
            <a:r>
              <a:rPr lang="sr-Cyrl-RS" sz="3000" b="1" dirty="0" smtClean="0">
                <a:latin typeface="+mn-lt"/>
              </a:rPr>
              <a:t>НОРМАЛНОГ</a:t>
            </a:r>
            <a:r>
              <a:rPr lang="sr-Latn-CS" sz="3000" b="1" dirty="0" smtClean="0">
                <a:latin typeface="+mn-lt"/>
              </a:rPr>
              <a:t> </a:t>
            </a:r>
            <a:r>
              <a:rPr lang="sr-Cyrl-RS" sz="3000" b="1" dirty="0" smtClean="0">
                <a:latin typeface="+mn-lt"/>
              </a:rPr>
              <a:t>РАСТА</a:t>
            </a:r>
            <a:r>
              <a:rPr lang="sr-Latn-CS" sz="3000" b="1" dirty="0" smtClean="0">
                <a:latin typeface="+mn-lt"/>
              </a:rPr>
              <a:t> </a:t>
            </a:r>
            <a:r>
              <a:rPr lang="sr-Cyrl-RS" sz="3000" b="1" dirty="0" smtClean="0">
                <a:latin typeface="+mn-lt"/>
              </a:rPr>
              <a:t>У</a:t>
            </a:r>
            <a:r>
              <a:rPr lang="sr-Latn-CS" sz="3000" b="1" dirty="0" smtClean="0">
                <a:latin typeface="+mn-lt"/>
              </a:rPr>
              <a:t> </a:t>
            </a:r>
            <a:r>
              <a:rPr lang="sr-Cyrl-RS" sz="3000" b="1" dirty="0" smtClean="0">
                <a:latin typeface="+mn-lt"/>
              </a:rPr>
              <a:t>ПУБЕРТЕТУ</a:t>
            </a:r>
            <a:endParaRPr lang="en-US" sz="3000" b="1" dirty="0">
              <a:latin typeface="+mn-lt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229600" cy="4525962"/>
          </a:xfrm>
        </p:spPr>
        <p:txBody>
          <a:bodyPr/>
          <a:lstStyle/>
          <a:p>
            <a:pPr marL="357188" indent="-357188" eaLnBrk="1" hangingPunct="1">
              <a:lnSpc>
                <a:spcPct val="120000"/>
              </a:lnSpc>
              <a:spcBef>
                <a:spcPts val="800"/>
              </a:spcBef>
              <a:buSzTx/>
              <a:buFontTx/>
              <a:buChar char="•"/>
            </a:pP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Скок</a:t>
            </a:r>
            <a:r>
              <a:rPr lang="en-U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en-U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брзини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раста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траје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око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две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године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–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укупни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допринос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висини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одраслом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добу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~ 15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%</a:t>
            </a:r>
          </a:p>
          <a:p>
            <a:pPr marL="357188" indent="-357188" eaLnBrk="1" hangingPunct="1">
              <a:lnSpc>
                <a:spcPct val="120000"/>
              </a:lnSpc>
              <a:spcBef>
                <a:spcPts val="800"/>
              </a:spcBef>
              <a:buSzTx/>
              <a:buFontTx/>
              <a:buChar char="•"/>
            </a:pP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Код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девојчица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на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самом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почетку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пубертета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односно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до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појаве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прве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менструације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               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(</a:t>
            </a:r>
            <a:r>
              <a:rPr lang="sr-Latn-CS" sz="2800" b="1" dirty="0">
                <a:ea typeface="Verdana" pitchFamily="34" charset="0"/>
                <a:cs typeface="Verdana" pitchFamily="34" charset="0"/>
              </a:rPr>
              <a:t>8</a:t>
            </a:r>
            <a:r>
              <a:rPr lang="en-GB" sz="2800" b="1" dirty="0">
                <a:ea typeface="Verdana" pitchFamily="34" charset="0"/>
                <a:cs typeface="Verdana" pitchFamily="34" charset="0"/>
              </a:rPr>
              <a:t>,5</a:t>
            </a:r>
            <a:r>
              <a:rPr lang="sr-Latn-CS" sz="2800" b="1" dirty="0">
                <a:ea typeface="Verdana" pitchFamily="34" charset="0"/>
                <a:cs typeface="Verdana" pitchFamily="34" charset="0"/>
              </a:rPr>
              <a:t>-</a:t>
            </a:r>
            <a:r>
              <a:rPr lang="en-GB" sz="2800" b="1" dirty="0">
                <a:ea typeface="Verdana" pitchFamily="34" charset="0"/>
                <a:cs typeface="Verdana" pitchFamily="34" charset="0"/>
              </a:rPr>
              <a:t>9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цм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год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.)</a:t>
            </a:r>
            <a:endParaRPr lang="sr-Latn-CS" sz="2800" dirty="0">
              <a:ea typeface="Verdana" pitchFamily="34" charset="0"/>
              <a:cs typeface="Verdana" pitchFamily="34" charset="0"/>
            </a:endParaRPr>
          </a:p>
          <a:p>
            <a:pPr marL="357188" indent="-357188" eaLnBrk="1" hangingPunct="1">
              <a:lnSpc>
                <a:spcPct val="120000"/>
              </a:lnSpc>
              <a:spcBef>
                <a:spcPts val="800"/>
              </a:spcBef>
              <a:buSzTx/>
              <a:buFontTx/>
              <a:buChar char="•"/>
            </a:pP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Код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дечака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другој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половини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пубертета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       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(</a:t>
            </a:r>
            <a:r>
              <a:rPr lang="en-GB" sz="2800" b="1" dirty="0">
                <a:ea typeface="Verdana" pitchFamily="34" charset="0"/>
                <a:cs typeface="Verdana" pitchFamily="34" charset="0"/>
              </a:rPr>
              <a:t>9,5</a:t>
            </a:r>
            <a:r>
              <a:rPr lang="sr-Latn-CS" sz="2800" b="1" dirty="0">
                <a:ea typeface="Verdana" pitchFamily="34" charset="0"/>
                <a:cs typeface="Verdana" pitchFamily="34" charset="0"/>
              </a:rPr>
              <a:t>-1</a:t>
            </a:r>
            <a:r>
              <a:rPr lang="en-GB" sz="2800" b="1" dirty="0">
                <a:ea typeface="Verdana" pitchFamily="34" charset="0"/>
                <a:cs typeface="Verdana" pitchFamily="34" charset="0"/>
              </a:rPr>
              <a:t>0</a:t>
            </a:r>
            <a:r>
              <a:rPr lang="sr-Latn-CS" sz="2800" b="1" dirty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цм</a:t>
            </a:r>
            <a:r>
              <a:rPr lang="sr-Latn-CS" sz="2800" b="1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год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.)</a:t>
            </a:r>
            <a:endParaRPr lang="en-US" sz="28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35008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260034812"/>
              </p:ext>
            </p:extLst>
          </p:nvPr>
        </p:nvGraphicFramePr>
        <p:xfrm>
          <a:off x="533400" y="1916832"/>
          <a:ext cx="821506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sr-Cyrl-RS" dirty="0" smtClean="0">
                <a:latin typeface="+mn-lt"/>
                <a:ea typeface="Verdana" pitchFamily="34" charset="0"/>
                <a:cs typeface="Verdana" pitchFamily="34" charset="0"/>
              </a:rPr>
              <a:t>ДЕФИНИЦИЈА МАЛОГ РАСТА</a:t>
            </a:r>
            <a:endParaRPr lang="en-US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141543"/>
      </p:ext>
    </p:extLst>
  </p:cSld>
  <p:clrMapOvr>
    <a:masterClrMapping/>
  </p:clrMapOvr>
  <p:transition advTm="6502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ГЕНЕТСКИ</a:t>
            </a:r>
            <a:r>
              <a:rPr lang="en-GB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ПОТЕНЦИЈАЛ</a:t>
            </a:r>
            <a:r>
              <a:rPr lang="en-GB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lang="en-GB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ИЛИ</a:t>
            </a:r>
            <a:r>
              <a:rPr lang="sr-Latn-RS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ЦИЉНА</a:t>
            </a:r>
            <a:r>
              <a:rPr lang="sr-Latn-RS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ВИСИНА</a:t>
            </a:r>
            <a:endParaRPr lang="en-US" sz="30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251520" y="1412776"/>
            <a:ext cx="8449816" cy="4525963"/>
          </a:xfrm>
        </p:spPr>
        <p:txBody>
          <a:bodyPr>
            <a:noAutofit/>
          </a:bodyPr>
          <a:lstStyle/>
          <a:p>
            <a:pPr marL="347663" indent="-347663" eaLnBrk="1" hangingPunct="1">
              <a:lnSpc>
                <a:spcPct val="120000"/>
              </a:lnSpc>
              <a:spcBef>
                <a:spcPts val="600"/>
              </a:spcBef>
              <a:buSzTx/>
              <a:buFontTx/>
              <a:buChar char="•"/>
            </a:pP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Израчунава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се</a:t>
            </a:r>
            <a:r>
              <a:rPr lang="sr-Latn-CS" sz="2400" dirty="0" smtClean="0">
                <a:ea typeface="Verdana" pitchFamily="34" charset="0"/>
                <a:cs typeface="Verdana" pitchFamily="34" charset="0"/>
              </a:rPr>
              <a:t>:</a:t>
            </a:r>
            <a:endParaRPr lang="sr-Latn-CS" sz="2400" dirty="0">
              <a:ea typeface="Verdana" pitchFamily="34" charset="0"/>
              <a:cs typeface="Verdana" pitchFamily="34" charset="0"/>
            </a:endParaRPr>
          </a:p>
          <a:p>
            <a:pPr marL="747713" lvl="1" indent="-347663">
              <a:lnSpc>
                <a:spcPct val="120000"/>
              </a:lnSpc>
              <a:spcBef>
                <a:spcPts val="600"/>
              </a:spcBef>
              <a:buFontTx/>
              <a:buChar char="•"/>
            </a:pP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Циљна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за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дечака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Latn-RS" sz="2400" b="1" dirty="0" smtClean="0">
                <a:ea typeface="Verdana" pitchFamily="34" charset="0"/>
                <a:cs typeface="Verdana" pitchFamily="34" charset="0"/>
              </a:rPr>
              <a:t>cm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) 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= 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(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оца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+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мајке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)/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2 + 6,5</a:t>
            </a:r>
            <a:endParaRPr lang="sr-Latn-RS" sz="2400" b="1" dirty="0">
              <a:ea typeface="Verdana" pitchFamily="34" charset="0"/>
              <a:cs typeface="Verdana" pitchFamily="34" charset="0"/>
            </a:endParaRPr>
          </a:p>
          <a:p>
            <a:pPr marL="747713" lvl="1" indent="-347663">
              <a:lnSpc>
                <a:spcPct val="120000"/>
              </a:lnSpc>
              <a:spcBef>
                <a:spcPts val="600"/>
              </a:spcBef>
              <a:buFontTx/>
              <a:buChar char="•"/>
            </a:pP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Циљна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за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девојчицу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Latn-RS" sz="2400" b="1" dirty="0" smtClean="0">
                <a:ea typeface="Verdana" pitchFamily="34" charset="0"/>
                <a:cs typeface="Verdana" pitchFamily="34" charset="0"/>
              </a:rPr>
              <a:t>cm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) 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= 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(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оца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R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+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мајке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)/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2 – 6,5</a:t>
            </a:r>
            <a:endParaRPr lang="sr-Latn-CS" sz="2400" b="1" dirty="0">
              <a:ea typeface="Verdana" pitchFamily="34" charset="0"/>
              <a:cs typeface="Verdana" pitchFamily="34" charset="0"/>
            </a:endParaRPr>
          </a:p>
          <a:p>
            <a:pPr marL="347663" indent="-347663">
              <a:lnSpc>
                <a:spcPct val="120000"/>
              </a:lnSpc>
              <a:spcBef>
                <a:spcPts val="600"/>
              </a:spcBef>
              <a:buFontTx/>
              <a:buChar char="•"/>
            </a:pP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Циљна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израчуната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по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овом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моделу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уцртава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карту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раста</a:t>
            </a:r>
            <a:endParaRPr lang="sr-Latn-RS" sz="2400" dirty="0">
              <a:ea typeface="Verdana" pitchFamily="34" charset="0"/>
              <a:cs typeface="Verdana" pitchFamily="34" charset="0"/>
            </a:endParaRPr>
          </a:p>
          <a:p>
            <a:pPr marL="347663" indent="-347663" eaLnBrk="1" hangingPunct="1">
              <a:lnSpc>
                <a:spcPct val="120000"/>
              </a:lnSpc>
              <a:spcBef>
                <a:spcPts val="600"/>
              </a:spcBef>
              <a:buSzTx/>
              <a:buFontTx/>
              <a:buChar char="•"/>
            </a:pP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детета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је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складу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висином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родитеља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случају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да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је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пројектована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адултна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унутар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распона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: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циљна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b="1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en-US" sz="24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>
                <a:ea typeface="Verdana" pitchFamily="34" charset="0"/>
                <a:cs typeface="Verdana" pitchFamily="34" charset="0"/>
              </a:rPr>
              <a:t>± 5 </a:t>
            </a:r>
            <a:r>
              <a:rPr lang="sr-Latn-RS" sz="2400" b="1" dirty="0" smtClean="0">
                <a:ea typeface="Verdana" pitchFamily="34" charset="0"/>
                <a:cs typeface="Verdana" pitchFamily="34" charset="0"/>
              </a:rPr>
              <a:t>cm</a:t>
            </a:r>
          </a:p>
          <a:p>
            <a:pPr marL="347663" indent="-347663" eaLnBrk="1" hangingPunct="1">
              <a:lnSpc>
                <a:spcPct val="120000"/>
              </a:lnSpc>
              <a:spcBef>
                <a:spcPts val="600"/>
              </a:spcBef>
              <a:buSzTx/>
              <a:buFontTx/>
              <a:buChar char="•"/>
            </a:pPr>
            <a:endParaRPr lang="sl-SI" sz="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853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/>
              <a:t>РАСТ И РАЗВОЈ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SzPct val="70000"/>
            </a:pPr>
            <a:r>
              <a:rPr lang="sr-Cyrl-R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Нормалан</a:t>
            </a:r>
            <a:r>
              <a:rPr lang="sr-Latn-C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</a:t>
            </a:r>
            <a:r>
              <a:rPr lang="sr-Latn-C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је</a:t>
            </a:r>
            <a:r>
              <a:rPr lang="sr-Latn-C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показатељ</a:t>
            </a:r>
            <a:r>
              <a:rPr lang="sr-Latn-C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70000"/>
            </a:pP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Доброг</a:t>
            </a:r>
            <a:r>
              <a:rPr lang="sr-Latn-C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здравља</a:t>
            </a:r>
            <a:endParaRPr lang="sr-Latn-C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70000"/>
            </a:pP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Адекватне</a:t>
            </a:r>
            <a:r>
              <a:rPr lang="sr-Latn-C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исхране</a:t>
            </a:r>
            <a:endParaRPr lang="sr-Latn-C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SzPct val="70000"/>
            </a:pP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Повољног</a:t>
            </a:r>
            <a:r>
              <a:rPr lang="sr-Latn-C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психоемоционалног</a:t>
            </a:r>
            <a:r>
              <a:rPr lang="sr-Latn-C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окружења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sr-Latn-C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2800" dirty="0"/>
          </a:p>
        </p:txBody>
      </p:sp>
    </p:spTree>
  </p:cSld>
  <p:clrMapOvr>
    <a:masterClrMapping/>
  </p:clrMapOvr>
  <p:transition advTm="37258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82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БРЗИНА РАСТА</a:t>
            </a:r>
            <a:endParaRPr lang="en-GB" sz="3200" dirty="0">
              <a:latin typeface="+mn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077200" cy="4525963"/>
          </a:xfrm>
        </p:spPr>
        <p:txBody>
          <a:bodyPr>
            <a:normAutofit lnSpcReduction="10000"/>
          </a:bodyPr>
          <a:lstStyle/>
          <a:p>
            <a:endParaRPr lang="sr-Latn-RS" sz="2400" dirty="0" smtClean="0">
              <a:ea typeface="Verdana" pitchFamily="34" charset="0"/>
              <a:cs typeface="Verdana" pitchFamily="34" charset="0"/>
            </a:endParaRPr>
          </a:p>
          <a:p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Скор стандардних девијација</a:t>
            </a:r>
          </a:p>
          <a:p>
            <a:endParaRPr lang="sr-Cyrl-RS" sz="2400" dirty="0" smtClean="0">
              <a:ea typeface="Verdana" pitchFamily="34" charset="0"/>
              <a:cs typeface="Verdana" pitchFamily="34" charset="0"/>
            </a:endParaRPr>
          </a:p>
          <a:p>
            <a:endParaRPr lang="sr-Cyrl-RS" sz="2400" dirty="0" smtClean="0">
              <a:ea typeface="Verdana" pitchFamily="34" charset="0"/>
              <a:cs typeface="Verdana" pitchFamily="34" charset="0"/>
            </a:endParaRPr>
          </a:p>
          <a:p>
            <a:endParaRPr lang="sr-Cyrl-RS" sz="2400" b="1" dirty="0" smtClean="0">
              <a:ea typeface="Verdana" pitchFamily="34" charset="0"/>
              <a:cs typeface="Verdana" pitchFamily="34" charset="0"/>
            </a:endParaRPr>
          </a:p>
          <a:p>
            <a:endParaRPr lang="sr-Latn-RS" sz="2400" dirty="0" smtClean="0">
              <a:ea typeface="Verdana" pitchFamily="34" charset="0"/>
              <a:cs typeface="Verdana" pitchFamily="34" charset="0"/>
            </a:endParaRPr>
          </a:p>
          <a:p>
            <a:endParaRPr lang="sr-Latn-RS" sz="2400" dirty="0" smtClean="0">
              <a:ea typeface="Verdana" pitchFamily="34" charset="0"/>
              <a:cs typeface="Verdana" pitchFamily="34" charset="0"/>
            </a:endParaRPr>
          </a:p>
          <a:p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ДЕЦА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МАЛОМ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БРЗИНОМ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РАСТА</a:t>
            </a:r>
          </a:p>
          <a:p>
            <a:pPr indent="20638"/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Када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је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брзина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раста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детета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:</a:t>
            </a:r>
            <a:endParaRPr lang="sr-Latn-RS" sz="2400" dirty="0">
              <a:ea typeface="Verdana" pitchFamily="34" charset="0"/>
              <a:cs typeface="Verdana" pitchFamily="34" charset="0"/>
            </a:endParaRPr>
          </a:p>
          <a:p>
            <a:pPr marL="719138" indent="-7938"/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млађег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од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4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године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мања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од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7 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cm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год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.</a:t>
            </a:r>
            <a:endParaRPr lang="sr-Cyrl-RS" sz="2400" dirty="0" smtClean="0">
              <a:ea typeface="Verdana" pitchFamily="34" charset="0"/>
              <a:cs typeface="Verdana" pitchFamily="34" charset="0"/>
            </a:endParaRPr>
          </a:p>
          <a:p>
            <a:pPr marL="719138" indent="-7938"/>
            <a:r>
              <a:rPr lang="sr-Cyrl-RS" sz="2400" dirty="0" smtClean="0">
                <a:ea typeface="Verdana" pitchFamily="34" charset="0"/>
                <a:cs typeface="Verdana" pitchFamily="34" charset="0"/>
              </a:rPr>
              <a:t>старијег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од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4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године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-</a:t>
            </a:r>
            <a:r>
              <a:rPr lang="sr-Latn-RS" sz="2400" dirty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мања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од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GB" sz="2400" dirty="0">
                <a:ea typeface="Verdana" pitchFamily="34" charset="0"/>
                <a:cs typeface="Verdana" pitchFamily="34" charset="0"/>
              </a:rPr>
              <a:t>4,5 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cm</a:t>
            </a:r>
            <a:r>
              <a:rPr lang="en-GB" sz="2400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sz="2400" dirty="0" smtClean="0">
                <a:ea typeface="Verdana" pitchFamily="34" charset="0"/>
                <a:cs typeface="Verdana" pitchFamily="34" charset="0"/>
              </a:rPr>
              <a:t>год</a:t>
            </a:r>
            <a:r>
              <a:rPr lang="sr-Latn-RS" sz="2400" dirty="0" smtClean="0"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2743200" y="3581400"/>
            <a:ext cx="274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667000" y="3048000"/>
            <a:ext cx="292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TV(cm)–TVp50(cm</a:t>
            </a:r>
            <a:r>
              <a:rPr lang="sr-Latn-CS" sz="2400" dirty="0">
                <a:latin typeface="Comic Sans MS" pitchFamily="66" charset="0"/>
              </a:rPr>
              <a:t>)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657600" y="3733800"/>
            <a:ext cx="733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sz="2400">
                <a:latin typeface="Times New Roman" pitchFamily="18" charset="0"/>
                <a:cs typeface="Times New Roman" pitchFamily="18" charset="0"/>
              </a:rPr>
              <a:t>SD</a:t>
            </a:r>
            <a:r>
              <a:rPr lang="sr-Latn-CS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143000" y="3352800"/>
            <a:ext cx="1558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SSD(TV)=</a:t>
            </a:r>
          </a:p>
        </p:txBody>
      </p:sp>
    </p:spTree>
  </p:cSld>
  <p:clrMapOvr>
    <a:masterClrMapping/>
  </p:clrMapOvr>
  <p:transition advTm="9752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>
                <a:latin typeface="+mn-lt"/>
              </a:rPr>
              <a:t>Поремећаји раста</a:t>
            </a:r>
            <a:endParaRPr lang="en-GB" sz="3200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9552" y="1556792"/>
            <a:ext cx="8229600" cy="1887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2600" b="1" dirty="0" smtClean="0">
                <a:latin typeface="+mn-lt"/>
                <a:ea typeface="Verdana" pitchFamily="34" charset="0"/>
                <a:cs typeface="Verdana" pitchFamily="34" charset="0"/>
              </a:rPr>
              <a:t>Неопходно</a:t>
            </a:r>
            <a:r>
              <a:rPr kumimoji="0" lang="sr-Latn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је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што</a:t>
            </a:r>
            <a:r>
              <a:rPr kumimoji="0" lang="sr-Latn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раније</a:t>
            </a:r>
            <a:r>
              <a:rPr kumimoji="0" lang="sr-Latn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открити</a:t>
            </a:r>
            <a:r>
              <a:rPr kumimoji="0" lang="sr-Latn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kumimoji="0" lang="sr-Latn-R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поремећај</a:t>
            </a:r>
            <a:r>
              <a:rPr kumimoji="0" lang="sr-Latn-R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растења</a:t>
            </a:r>
            <a:r>
              <a:rPr kumimoji="0" lang="sr-Latn-R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,</a:t>
            </a:r>
            <a:endParaRPr kumimoji="0" lang="sr-Latn-R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sr-Latn-CS" sz="2600" dirty="0">
                <a:latin typeface="+mn-lt"/>
                <a:ea typeface="Verdana" pitchFamily="34" charset="0"/>
                <a:cs typeface="Verdana" pitchFamily="34" charset="0"/>
              </a:rPr>
              <a:t>   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јер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могућа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„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корист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“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од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терапије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се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остварује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lang="sr-Latn-CS" sz="2600" dirty="0">
              <a:latin typeface="+mn-lt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sr-Latn-CS" sz="2600" dirty="0">
                <a:latin typeface="+mn-lt"/>
                <a:ea typeface="Verdana" pitchFamily="34" charset="0"/>
                <a:cs typeface="Verdana" pitchFamily="34" charset="0"/>
              </a:rPr>
              <a:t>85%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у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препубертетском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а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lang="sr-Latn-CS" sz="2600" dirty="0">
              <a:latin typeface="+mn-lt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sr-Latn-CS" sz="2600" dirty="0">
                <a:latin typeface="+mn-lt"/>
                <a:ea typeface="Verdana" pitchFamily="34" charset="0"/>
                <a:cs typeface="Verdana" pitchFamily="34" charset="0"/>
              </a:rPr>
              <a:t>  15%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у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пубертетском</a:t>
            </a:r>
            <a:r>
              <a:rPr lang="sr-Latn-CS" sz="26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2600" dirty="0" smtClean="0">
                <a:latin typeface="+mn-lt"/>
                <a:ea typeface="Verdana" pitchFamily="34" charset="0"/>
                <a:cs typeface="Verdana" pitchFamily="34" charset="0"/>
              </a:rPr>
              <a:t>периоду</a:t>
            </a:r>
            <a:endParaRPr lang="sr-Latn-CS" sz="2600" dirty="0">
              <a:latin typeface="+mn-lt"/>
              <a:ea typeface="Verdana" pitchFamily="34" charset="0"/>
              <a:cs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39552" y="3717032"/>
            <a:ext cx="8229600" cy="25019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Препоруке</a:t>
            </a:r>
            <a:r>
              <a:rPr kumimoji="0" lang="sr-Latn-R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:</a:t>
            </a:r>
            <a: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</a:b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Редовно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годишње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мерење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ТВ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b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</a:b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Ажурирање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тумачење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графикона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</a:b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Мерење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брзине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kumimoji="0" lang="sr-Latn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</a:b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Поређење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ТВ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детета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са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средњом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висином</a:t>
            </a:r>
            <a:r>
              <a:rPr kumimoji="0" lang="sv-SE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родитеља</a:t>
            </a:r>
            <a:r>
              <a:rPr kumimoji="0" lang="sr-Latn-C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 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3428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 txBox="1">
            <a:spLocks/>
          </p:cNvSpPr>
          <p:nvPr/>
        </p:nvSpPr>
        <p:spPr>
          <a:xfrm>
            <a:off x="304800" y="476672"/>
            <a:ext cx="8515672" cy="1152128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Индикације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за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неодложно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испитивање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циљу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откривања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узрока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ниског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sr-Cyrl-R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раста</a:t>
            </a:r>
            <a:r>
              <a:rPr lang="sr-Latn-CS" sz="3200" b="1" noProof="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1161012089"/>
              </p:ext>
            </p:extLst>
          </p:nvPr>
        </p:nvGraphicFramePr>
        <p:xfrm>
          <a:off x="251520" y="1556792"/>
          <a:ext cx="844366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659204813"/>
      </p:ext>
    </p:extLst>
  </p:cSld>
  <p:clrMapOvr>
    <a:masterClrMapping/>
  </p:clrMapOvr>
  <p:transition advTm="54068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pPr lvl="0" algn="ctr"/>
            <a:r>
              <a:rPr lang="x-none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sr-Latn-C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elesna</a:t>
            </a:r>
            <a:r>
              <a:rPr lang="sr-Latn-C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visina manja od</a:t>
            </a:r>
            <a:r>
              <a:rPr lang="x-none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 SD </a:t>
            </a:r>
            <a:r>
              <a:rPr lang="x-none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&lt;3</a:t>
            </a:r>
            <a:r>
              <a:rPr lang="x-none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percentila </a:t>
            </a:r>
            <a:r>
              <a:rPr lang="en-US" sz="4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sr-Latn-CS" sz="40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a 21"/>
          <p:cNvGrpSpPr/>
          <p:nvPr/>
        </p:nvGrpSpPr>
        <p:grpSpPr>
          <a:xfrm>
            <a:off x="395536" y="1412776"/>
            <a:ext cx="8367464" cy="5055753"/>
            <a:chOff x="2841088" y="1216371"/>
            <a:chExt cx="6195409" cy="4665836"/>
          </a:xfrm>
        </p:grpSpPr>
        <p:pic>
          <p:nvPicPr>
            <p:cNvPr id="5" name="Picture 4" descr="Dečaci 5-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41088" y="1216371"/>
              <a:ext cx="6195409" cy="4665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upa 20"/>
            <p:cNvGrpSpPr/>
            <p:nvPr/>
          </p:nvGrpSpPr>
          <p:grpSpPr>
            <a:xfrm>
              <a:off x="4216802" y="3670915"/>
              <a:ext cx="1899804" cy="1184501"/>
              <a:chOff x="4216802" y="3670915"/>
              <a:chExt cx="1899804" cy="1184501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 bwMode="auto">
              <a:xfrm flipH="1">
                <a:off x="4216802" y="4659902"/>
                <a:ext cx="431800" cy="19551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664172" y="4581648"/>
                <a:ext cx="144463" cy="7302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7"/>
              <p:cNvSpPr>
                <a:spLocks noChangeShapeType="1"/>
              </p:cNvSpPr>
              <p:nvPr/>
            </p:nvSpPr>
            <p:spPr bwMode="auto">
              <a:xfrm flipH="1">
                <a:off x="4818644" y="4434450"/>
                <a:ext cx="360362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V="1">
                <a:off x="5195384" y="4263304"/>
                <a:ext cx="224842" cy="17114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 flipV="1">
                <a:off x="5447354" y="4107715"/>
                <a:ext cx="144462" cy="144463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19"/>
              <p:cNvSpPr>
                <a:spLocks noChangeShapeType="1"/>
              </p:cNvSpPr>
              <p:nvPr/>
            </p:nvSpPr>
            <p:spPr bwMode="auto">
              <a:xfrm flipV="1">
                <a:off x="5578429" y="3884917"/>
                <a:ext cx="341648" cy="214312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 flipV="1">
                <a:off x="5920076" y="3670915"/>
                <a:ext cx="196530" cy="214001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</p:grp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263" y="2461271"/>
            <a:ext cx="439737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4554" y="2375541"/>
            <a:ext cx="341314" cy="43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478" y="5562600"/>
            <a:ext cx="20494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4519994"/>
      </p:ext>
    </p:extLst>
  </p:cSld>
  <p:clrMapOvr>
    <a:masterClrMapping/>
  </p:clrMapOvr>
  <p:transition advTm="1505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229600" cy="1143000"/>
          </a:xfrm>
          <a:solidFill>
            <a:srgbClr val="FF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lvl="0" algn="ctr"/>
            <a:r>
              <a:rPr lang="x-none" sz="3600" b="1"/>
              <a:t>Niska brzina</a:t>
            </a:r>
            <a:r>
              <a:rPr lang="sr-Latn-CS" sz="3600" b="1" dirty="0"/>
              <a:t> rasta </a:t>
            </a:r>
            <a:r>
              <a:rPr lang="x-none" sz="3600" b="1"/>
              <a:t> </a:t>
            </a:r>
            <a:r>
              <a:rPr lang="sr-Latn-CS" sz="3600" b="1" dirty="0"/>
              <a:t/>
            </a:r>
            <a:br>
              <a:rPr lang="sr-Latn-CS" sz="3600" b="1" dirty="0"/>
            </a:br>
            <a:r>
              <a:rPr lang="sr-Latn-CS" sz="3600" b="1" dirty="0"/>
              <a:t>Manje od 4,5 cm </a:t>
            </a:r>
            <a:r>
              <a:rPr lang="sr-Latn-CS" sz="3600" b="1" dirty="0" smtClean="0"/>
              <a:t>godišnje (</a:t>
            </a:r>
            <a:r>
              <a:rPr lang="sr-Latn-CS" sz="3600" b="1" dirty="0"/>
              <a:t>bez obzira na TV) </a:t>
            </a:r>
            <a:endParaRPr lang="en-US" sz="3600" b="1" dirty="0"/>
          </a:p>
        </p:txBody>
      </p:sp>
      <p:grpSp>
        <p:nvGrpSpPr>
          <p:cNvPr id="3" name="Grupa 3"/>
          <p:cNvGrpSpPr/>
          <p:nvPr/>
        </p:nvGrpSpPr>
        <p:grpSpPr>
          <a:xfrm>
            <a:off x="533400" y="1556792"/>
            <a:ext cx="8229599" cy="5072608"/>
            <a:chOff x="2466601" y="1818876"/>
            <a:chExt cx="5183187" cy="4319588"/>
          </a:xfrm>
        </p:grpSpPr>
        <p:pic>
          <p:nvPicPr>
            <p:cNvPr id="5" name="Picture 4" descr="Devojčice 5-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6601" y="1818876"/>
              <a:ext cx="5183187" cy="4319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7194124" y="3216390"/>
              <a:ext cx="35877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V="1">
              <a:off x="3522436" y="4775811"/>
              <a:ext cx="140284" cy="286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H="1">
              <a:off x="3954367" y="4581146"/>
              <a:ext cx="220977" cy="6488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 flipH="1">
              <a:off x="4365303" y="4256705"/>
              <a:ext cx="164974" cy="259552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flipH="1">
              <a:off x="4511126" y="4133172"/>
              <a:ext cx="113916" cy="12704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 flipH="1">
              <a:off x="4773404" y="3802487"/>
              <a:ext cx="170874" cy="191472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20"/>
            <p:cNvSpPr>
              <a:spLocks noChangeShapeType="1"/>
            </p:cNvSpPr>
            <p:nvPr/>
          </p:nvSpPr>
          <p:spPr bwMode="auto">
            <a:xfrm flipV="1">
              <a:off x="3036183" y="4804473"/>
              <a:ext cx="486253" cy="19057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 wrap="square">
              <a:spAutoFit/>
            </a:bodyPr>
            <a:lstStyle/>
            <a:p>
              <a:endParaRPr 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flipH="1">
              <a:off x="3662720" y="4646034"/>
              <a:ext cx="284790" cy="1297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194330" y="4516257"/>
              <a:ext cx="191970" cy="6488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 flipH="1">
              <a:off x="4625041" y="3993959"/>
              <a:ext cx="150174" cy="139213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" name="Okvir za tekst 34"/>
          <p:cNvSpPr txBox="1"/>
          <p:nvPr/>
        </p:nvSpPr>
        <p:spPr>
          <a:xfrm>
            <a:off x="8458200" y="3053164"/>
            <a:ext cx="432048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1200" b="1" dirty="0"/>
              <a:t>CV</a:t>
            </a:r>
            <a:endParaRPr lang="en-US" sz="12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638800"/>
            <a:ext cx="20494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4209112"/>
      </p:ext>
    </p:extLst>
  </p:cSld>
  <p:clrMapOvr>
    <a:masterClrMapping/>
  </p:clrMapOvr>
  <p:transition advTm="199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lvl="0" algn="ctr"/>
            <a:r>
              <a:rPr lang="sr-Latn-RS" sz="2700" b="1" dirty="0">
                <a:solidFill>
                  <a:schemeClr val="bg1"/>
                </a:solidFill>
              </a:rPr>
              <a:t/>
            </a:r>
            <a:br>
              <a:rPr lang="sr-Latn-RS" sz="2700" b="1" dirty="0">
                <a:solidFill>
                  <a:schemeClr val="bg1"/>
                </a:solidFill>
              </a:rPr>
            </a:br>
            <a:r>
              <a:rPr lang="x-none" sz="2700" b="1">
                <a:solidFill>
                  <a:schemeClr val="bg1"/>
                </a:solidFill>
              </a:rPr>
              <a:t>TV &lt;P25 uz </a:t>
            </a:r>
            <a:r>
              <a:rPr lang="x-none" sz="2700" b="1" smtClean="0">
                <a:solidFill>
                  <a:schemeClr val="bg1"/>
                </a:solidFill>
              </a:rPr>
              <a:t>odstupanje</a:t>
            </a:r>
            <a:r>
              <a:rPr lang="sr-Latn-RS" sz="2700" b="1" dirty="0" smtClean="0">
                <a:solidFill>
                  <a:schemeClr val="bg1"/>
                </a:solidFill>
              </a:rPr>
              <a:t> </a:t>
            </a:r>
            <a:r>
              <a:rPr lang="x-none" sz="2700" b="1" smtClean="0">
                <a:solidFill>
                  <a:schemeClr val="bg1"/>
                </a:solidFill>
              </a:rPr>
              <a:t>od </a:t>
            </a:r>
            <a:r>
              <a:rPr lang="x-none" sz="2700" b="1">
                <a:solidFill>
                  <a:schemeClr val="bg1"/>
                </a:solidFill>
              </a:rPr>
              <a:t>CV</a:t>
            </a:r>
            <a:r>
              <a:rPr lang="sr-Latn-RS" sz="2700" b="1" dirty="0">
                <a:solidFill>
                  <a:schemeClr val="bg1"/>
                </a:solidFill>
              </a:rPr>
              <a:t> </a:t>
            </a:r>
            <a:r>
              <a:rPr lang="x-none" sz="2700" b="1" smtClean="0">
                <a:solidFill>
                  <a:schemeClr val="bg1"/>
                </a:solidFill>
              </a:rPr>
              <a:t>za</a:t>
            </a:r>
            <a:r>
              <a:rPr lang="sr-Latn-RS" sz="2700" b="1" dirty="0" smtClean="0">
                <a:solidFill>
                  <a:schemeClr val="bg1"/>
                </a:solidFill>
              </a:rPr>
              <a:t> </a:t>
            </a:r>
            <a:r>
              <a:rPr lang="x-none" sz="2700" b="1">
                <a:solidFill>
                  <a:schemeClr val="bg1"/>
                </a:solidFill>
              </a:rPr>
              <a:t>više od 5 cm</a:t>
            </a:r>
            <a:r>
              <a:rPr lang="en-US" sz="2700" b="1" dirty="0">
                <a:solidFill>
                  <a:schemeClr val="bg1"/>
                </a:solidFill>
              </a:rPr>
              <a:t/>
            </a:r>
            <a:br>
              <a:rPr lang="en-US" sz="2700" b="1" dirty="0">
                <a:solidFill>
                  <a:schemeClr val="bg1"/>
                </a:solidFill>
              </a:rPr>
            </a:b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47106" name="AutoShape 2" descr="data:image/png;base64,%20iVBORw0KGgoAAAANSUhEUgAAAX8AAAENCAYAAAGQqVU7AAAAAXNSR0IArs4c6QAAAARnQU1BAACxjwv8YQUAAAAJcEhZcwAADsMAAA7DAcdvqGQAAP+lSURBVHhe7P0HvJ1F1feN/3Y7/Zz0XkgIAQKE3qUXQZCmNGkCClIUEEHBQhNERZHepCShqwjSew+dkEZ67+WcnN52u/7rO/usk50QvL3f+3k+/7c8K5kzfc2amTVr1pRrdiwyUBfkzcTxRjFF8bxiihciHDJmUqTrsJiyEET2fCymRM48iRD0b6DDTJmi8E+GP6uMlVWipHksJGuByRgJ/2P4SgVWt7Rr8MNf6LqdRumeWe2KSnJaWZdVdOFItcVLdMl7U7VkeVqt5X31zWEVunz7nvr5+wstb1rHDB2k0cN7avOHPpVyPVTVuE7N8X5SVacOHpXQXXsN1YgePVSS61Q+6tCEeW06741azT99pIbUVKk+n1YvK2NTkMvllEh8tYU2qECArFUj2WFtVWGtnLfWoRea1KkapfKR4vFO8xdaX0Z0odnz1nip0K6pyLoiZi2qVguutC41lFGrNay589bEUVIdlqVM7SGfMhZuvarQg4Ue2hTssstu+slPfqy9995L5eXlqqioVEdHh1UgaxVIwBsOYMvqgH330agtttCcOXMscbkqK6vUs2dPNTc3afGixWpta9OXM2frgP2+oWOPPU6XXHppIfv/EIyYr7KuwfLlKzRgwABzRYoZy2KAWHs+isrvnxM8/0+EeBkVKTW+M/P2cYOtB8uVSlQoUVapkmSVYtZVpclKJVIVlsYSW7zKrIUqSy2u1BCUKFZpcRUpxcqTSlkeVZVKJRVKWr6ylPmtB2NlCSWs68EVq7C4RJniqUrFSw1fBfkow/KVlyppZcUsLBnyEpYKuFQet3RlOm9L4/pSYzXoZgzExi0OpvShBXgjY5tg19XVBXvhwoXB/vLLL4PtfiCfty40aG1tDXY2azxpYIMu2IsXLw72tGnTgr18+fJgr169Otj19fXB/q/gkUce6c4bG7e0m+YwiOPjl4Tu2LtXm+7crFMrVhT4rbOzMwyY2tpa9evXT2vXrg22Fa7BgwcHyeDSwSpgY6VCViFrraSsIiG8ublZ1dXVWrJkiYYOHdqdrrGxUb179w5llJWVBZ6Ox+MhH2CNpd122y2kzyBYUik1//Q67XDaidq1Yjct7iyMk1CB2IRFwXPI4Kz+vksfzV+wQCNGjAiFMHCXLVumYcOGad68edrCBvbSpUtDvGVVOp023KlQUGVlpTKZjEpKSoJNRWiMQYMGaebMmdpqq620Zs0a9e/fPzQKNhWkDCrwve99T9bSgZZMIq7GiZM1fI8xWtqZVW9jGfKC4+zXZuihlca2BqEasSgezOsrU6FwWqK0tDS0IG5sD8fGD3HYm3JjSEfFivO4DW5Pd8YZZ3Tn//s//q653z5NKUtXkkxo0L67KJ0qV02igA8DjFtR3U3zBiw0ukdOL++g0N1DhgwJrVpVVRVqPnDgwNATsAGtik0P0OUQ6WlhKQhyFrJxpD59rFfnz9fIkZuroaFef/3rX/Wjs85VTb/eap7yoRLpSKV77K2yWELZXKabnZg30AcyHWndMP3v+tnmh2tV77jO/ri3VnR2TWpUwAfExOZM1NHeHgZcW1tbZARHLS0t0axZs6J2C//888+DbewQGe8G09TUFMJsfATbKhLCjTUim2iiuXPnhvA999wzpJ01f3a05sPPotWLFobwlStXduPCdHR0Ri2Wb9Rdp0eZKB1wMNBJu2jRIsiNLvxgZhR7YH6gObCQDeVg9nlqmUmnstBVDF66Gr7GZqARju1uDPH4GZjFcfjJxxgh7M5LL7e0CfWIl6nfnrsoMnFMOOUkSlL68au3h3ylJhorLd+88yeYhpQKOEjjade9N1F3zq2wCT0RaN6AhQYk2vXiNq1a3jXwmKohBBZC+qxbty5IDgagSym62lAEQikAFrJW1xajRylphLVN/EipPfbUyqUFKdTW3mbTQoXeWfuldq4ZafOBEVxmYyBWGC/gMR5SwtxItLi52y+/RpU3X69Va1brmwcdouFPLtDSrM07ptpswEKH/WN2YKGpU6cG1jFpE1gJlqELnYVmzJgRmZQJblgGs2rVqjA/NNfVR19eek3U3NIWut94P2pva4+mfDwp2vWeC6IFCxYG3AsWLAj5rXGiFtjHWKcjl4/mXn5d1DpnbmAn4q1CkTVc9Mknn0RXXnlldOihh0bDHpjaTXOBhSpM5Jl2+EprWag1A5BWpTWxCcMUu11ekwZ/RSqp/v0GKG1ja+T1P1dkAzCb6dR5796p9lyktnyn3jzl95YvE/BEFlZiaWd86zjTbjqVi1Ds0hp8zc/U3ruXLjXdih6hHPBvu+22Ouecc/Tqq69qabKHsY/RYyawUGrcCnNktEVNVuOHrwsTlbMIvOcs5BKFCY34O++8U1eefrYabNrvMMLKTS3IZbL6/txH9JftzlZfq5y1dpBOYS7ZbKgyl96g+J9/qfrmRvWp7Bka4fLLL9df/vKX7kaDcFfY8PtcY4NZ3/zmN1X1yCK15QoTWfgbz9vSIirRqFRL4D0QYACQAB6GefzBx030JXXeLy5TUw8buKY+X/TJQ0rGk4rbguQJI75/NjJxWqoel99uehVKuelO+bg+OGpfddiao8wGKLiY8G6++eZQBmKXMMpEFGN7GAY30DdRtAKgB+LjlkSxBxdHGl8QU64L2WANtus+s2fPNsGWjZZM/zz4gUUdhTSMAyCTy0YLf/WXqKOzoCNdeOGFgeddF0I0A64LNTQ0BPvfAeMQ8Dwx6B23qGAISE1YZl2fUq/sSn14UIWWLlkaVAfLGKSQyWp9/tFHOvq16Urf/RutWdukIZv3UdzWLO3G51Xvf6H6fXdSDxtSaZt6XnvtNdlgC63mehRqyOabM5E1qFevXoEdkGjOYs4y8Lu3OG5YyNUTcO21114qHTdLmZhpsQYsnVSablRrYoD27pvX4IGD1NLcEgoNhfXprWxHRmeff55mHzRbowbWKN/aaUvAgaqbNFHle++oW+Z8oUuO2L97Jj7rrLO6dSH8zOKMH8aNtVfQgSCWcNe38EM06UnjeXGbNAoimjTAzjUJfdzcxdr8aS03XTuZ0SvNvU3dL0xgEPPAIw9p7VV/tEmnROc//xeVJkrVq7S3qkvKrZVf1eDDDlSf8mpdd911oad8UiueeGg5bAYh8W4ThvGJCkMez0c4BrzFOIGPW22N0AUbaKN94416ZZucTKbr7rvv0a8uv1SJCvSZjAb2q1TjmnW6d8LDOvPMM0Mr0sXe5c5utJi3JLar02iw6FfOMqZWhJZHwkCos5C3OgMWG0MYftju4IMPVtWE2bbiLlQi9IBrdvtXpUNh1PZPf7pRP5z+qGp6DdDgGTN0yy33hen/2muvDQWSrkePHoGYmpqa4CaMSmATjk2LY9N6pCEewj2ecGwMeIrxOU7owabngIFJ10SNfKth96xW8lBB2kz+4U+jXe79QbSouT5avXJ1tLhLidrUisyBWXNTwGwOfJ0UsjEQ7H8HzMoACiOQGL+wm+bQA67MVaYbNHvhYs06/WC9M/osffj8yyqrKFOLqcqwAmyCjWFgwQ50q9uEF/uxPQ/qNkKBMAYuLEQ4fgzx4MTGjx7mbvKRlnyAzRDdNHexUMH0qqlU648v02ZVJoHGbKXdd989zMZIFAy86Da864Y0G7tRAbA9rzXcBjZjB7s4DW4IL7aL4zFAwjRRpzlUwJzBLO1I6iff6W0D+EEbtL0Cz6E6wH/IbPgXGz/8iTzHj40hLYYw+BwbHNhII2zHAa9jw+/kJT04i/MX48cmHmgzzcFp7qpAAcYm6jShbgv9/JKfhJp7S1NzWsRtwmhh/LS4tzo2bIDb/Z4HIAychJN/41amVwjzfB5HmKcFeuXbgg1sIEYP6d2hE9Z+oDFbjA4iD76j1ihi7EIsX748hDMzo9v7TIm4pACkBYRtaklpAz9sBDA28LO2oGUZI/RS8UQGkNfdVIgeBNeuu+6qikcWq8PVoVCBrhFd+uB8vEHnAXzU+1Ju+vTpwV5ouvzGYIR0uTYEW18He4qtMQD3s34AWGb+V2AVCLbrZslx66VQ6IHXF9gkY62y3TMNysczenPPrA76sNT4q9U0G1ORzxiuyz9dqptnGt/Zwvu1Q8p00jvztK5zoOJRTEf1b9CfD95CW/y9yVqkXYf0ki7Zva+OfqHD8LVbnrj+uWenvvOxaaV5YxWTIw3fH6qef50jVZuG2VmqyPyJcUtNR+1QLFehg/q06bAR5fr5pJg6UzG9dmCJznlusRaXDzF8BVYCulhocfDs3jerm3cfoI72Oh36ZkFUFcMlo8p18tZVqrS1w9gXG7pC18NFw0vUp6Rddy7KaU12w23yZN7Y6cw+uufzpfrFl2wgbzD8jGdKNP87vXT1hyv090VJdSY3LHtgrENnDGPd0aLbV9iCJgzirgr4mvh/CvfsW677Pl6tfYaa6tASqW/flDZLZBVLluil5Q06clCFXprdpMH9K/XEkqBH/o8hVKDLbePBAmxll09krH1opa+CyRFjAFtkmDtiVWkcEBbXiUKL/EcAG9mAzTKP2sInkTK3MVbC2C+cI/w3YIMK5LMmUYygx2eu1g/eqdd+oyu0f3VGR44erh0nzFP+J9sq/sBc9TCebDMOOm7zpIb0z+rlBc1anixT49pIE08crldWrdW1YzfTz95frMdm2AxdnlRrU4Wu2jGtX++zpb713DyV2grwhaNH2bo5pxM/WKTyXKW+MUi6YMzALmo2BKSca6PFsEEFAJsfrXVZupkIi5KFKdt8tvgLfwsHIID5c8YGCQZUieVLW6z5c5aXMON5k4shnS3fjWM3PH2h0+J0t9qtEyqVDN1vOGNfPWLadtuxQcy+9NILZtuy9IOJ2nLLrUxRNKUiynFuVNhhyNpEsffeewf5i9zfZptt9Morr2jy1Jm6/NKfhE3fxYsXq78tdl569S3tuvNYjRkzRhMeftgEzUaD8v8y0Hgb4kqnM3rxxRd09NFHb6B2A7HEvV9GuXCm9f9AyFgPJB9aFGXj1sm5SFUleTUY2ySyCYvrNHlcZl1vHURlk7Zete7O26qMMMRYSaetgUstMvBDXBXZBrXFe6nU2KgzYYPdOCJrXJNMR8qmTBplDTc7IOYuSacszhZD7bZgsTGVsvA0Z7UmopWy1Vh7TJk4x73tihIplZpYzpnUyCXi+sNWbfr5LFvQ5I1VqUCY0SYssBluBUOiG0xV6HIV4NFHHw22z6bs0AG+s3D55ZcH22fwYjA9pstVANN1gu3hvsaYMmVKsH0dYapH9OMf/zjM9MY20YOzVkex8YWNXT00Nwo9kDOeSrCVHevU5zsW9jsB+Mx1EsI++OAD7bnnnkF/QZtkmcjuhUuIv//97zrhhBOCH90FXiW/60yE4XYDTtdz0PvRTE1tCbsXbHb94Q9/0FpbC/St6a3OSZO1+9mna9ycNbr0/RVqTPY2sZ8u7EqwRYdk72F/UbgcvBAKR0Gz1tHIkSODMseOAprn8OHDg9KHig0x+FHYUNRcQQMPmiSVtEYNBj+EgwOb41x2QljEDBsyUH+88y9KX3yltrj5j+ph4S192blAckknjazSfUsLNIamZm2ZtoLq4oWTE9axGHdTAG4K9nAPK7Yh1v2ejjDc9AR+j8PPQQlu1tg9rcJVtbUmTo3PzV+eT2rMk48qbpUmDQZguN23dL2o7ZZXUdwS2KhmHxTD/qcbD0NHZ9+UpR1+t9lwwgaw6QFsDCowebDxf/jhhyHfsqa1Ki+t1qo/3KPVK1ap1VhlXVW1Glo71LSmTrWN9apbuVoNaxr14IzX9NdJzwT8GZsrDujFbYECdMvPiky7tUQsnAvQagA6PTWHBWAHWpf1AH7SQQg2rAHLAPjJg85PKwPkZaum34ABGtRvsGad9xONuPvPSlk52d9cFNJlo5wG2tyzprZO6YoO1WVjGjt8qFKVdTq31+jApkC1ab/fHpzQ2/UFGsNfZts2W2c25uMbbCqx0IBoCMRPQR5HmMcVbzq5H3PRRReFNKlYSnV/+ovKzF1aWaIdHr5XlZaO5SXxlPPIvPeULDPcVvmtBozR9qUDTKxzYlMoC9Oe77T5PKmfzeB0pjCRJeLHXnINMj0WWWvly3VkbmZoLQw8SvdjYxbYTEzvOGswKzPoSEPYrFmzQk889dRTKi8r1z6zlmjFwF5avmq1MttuHVZhCICVy1fooH9coX1SI7R02XKttrKGxYx9LH7psqUBJ6xbt65O7c89p8VLlmuVSbbNhm6muWvX6Y2FthxN2jxgc0a3GI2ZDpI3nbv9hIGhywEXo/A+hP/zn//UcccdFyoHK3H2iyrBtsdjjz2mVVaR666+Vi2ffaaqPXZT3vKnSsqUyaa1urNJDfG0ti3tH/BhaFWILbXeWmmE9xvUV9N/fIX2eOheLbbGYtlKw1AWm8UPPPCAPuwo1wtL2/T4SoQK+pfB1BMH2izboUSuoGPA4xh3I32oFIUCjA0Pf+aZZ0wyZLXbI8+rLCq3sLzaRgxX2uI/qZtrcejnefXMpzQm1TfgDLhM7V37yqvKtZuSxyycsdk5Yax30XnafZddQjrKIy3imQZChHdaQz62Kh5EPxB64Mwe6/Rw/UATYXG9s+OyQByATQ9AKPZHH30U9op80lmwfKlG/uoutd99tUpLUqEyR5z8XTW3N6oqUWOLUetlywtwtNTzvY+1fFgfVY3axpAbwcbjNrsHpRHiiidHeoax4XMMlUHRfHzWav15Zp0mNVUZ7q4euOPQHUzHyNlcUJAYEIuBbTDIbgfiyxK25LvmFtPpjY5xv1PaZvCULUo4OKlMx1TdbgMvYYp5bYNSL35ghdgcYPnaD9lftz9h46O0S6ZbA5144onacccduxvJywWwkWiEOeRtJtuyar0/6EKrWteZbmE60cOFmyUOVkCXqwDf+e5x0exzz4uWLizoQkeN/2Ww0VeAKy77abTo6X9F9WvWBD/w0EMPBfu/0oU4tQRcF3J9y3H77kXQhbpOZ9CFghTaN9agJ9aaWMz00olVi4KEccOkhN1ct0ottvAec/ppuuydO7Vt9Qhtm+ut9lxaK6/7k5rGjNS0qV/q7VkztcWWW4Y5gv1PVAsmOgxh4POJj8HvZSAY0KFgIaMzpEHnQhrBRqRHfZld26Jp61psnoArTNWhF5aV9zKVNWOqcXtIxGIGg/utN99Wr1mL1a//CN2/7m31791HN+xzlsqfe0WVPXtqti12Bv/6Zxo2YEjg09/97ndhW5AJrW/fvsEGF6czSBNs94OfLUPcTHyEMw4Id5uNNeI5jwA6jBW37wkLFiRlqMBuw6pMZpp+YYttJhefzCpi5frBD89W+bf2trAS/WLoMZp/8W9s8FXojaoyVdogPPqYo0La8vKywLOIRsYMOMDlk5Cb4jDcbjxPAVf5BjiwXRdCJPyjoLUEiCWNl7Ls/zACMyX6bOyqMFBjH3yirKnOH3bO1zfKRip/3R/12eH7a4899ghSiBbyrUZXp//xj3/o+OOPDxomhQIMQAYrBqKwAZ9jEJEQB5sg2VwKwX743UZ7RZV/fPZq3Tp5mT7u7GMNnrUeMLrDSYct0G29HAirtum+4uCDVFFdot1qTbL0KlXfW68PLYxIo0BsWgsbcYfN/ODh4KH7sTFUEBtivNXJhx+DSCWv26THdoMf6DQih/bsU6AZ8BVZYvzSSI8URr5D44yFUXNLc5cvCvfWAF8tcYcC8BXZZZddFmwbmMEuBmvxLlcB3G+9F2zff508eXKwXQpxTwKwXg/2QyaF4kEKFVZkoRooc3mb2VKdFfr8p5eroaVZLZkO5Qf1DEyHtIBtaGG6lEmGLnebMGxYD7vYkIa8SBpYCzcGnBjCHSfhjhM3tkszbKDUCNq+ujnQDIQKhCFgakQ+ldFPt2xXvLZZ6ea2QDC857Y1QJA08DG2G/cD2KSHt3GTr9gQxphxN3lJC27CHJeX5SoFOIEOthSyvQPNQBcjcdIRs5V/k57f7XxVbzao+5QE209JGHS4GaDY8HSxzRghD34/aSEfNoYxgR/xSjrSEIbNuCEN4wKbMeJ5SMs4AcpMt5reYlKzWIwC6XjOZGy5rnrq4dAStIrbtBi2K1a0CmG0Cra3Kq1GvPcYxtPCPh6O2+O9t7wnHJfn83SEA52mBG5W1bUgNggzcT6OKOJGSZMePH5XtTet5+1ifucmlt/comBmT3oFXqbwSZMmhWuR8CuFkgccbphZnb8dN2mpEDgh2tfJzND4GSPgIj09N2tto9o6mjWtjfWAieRE14iOjUcSFU5ovg4efeyxYC/rkkJ+buxSyPeFNiWFrMJdrgLkcgU9q/NrpJDf+HVcVulgowtpQuF0JuwL7f73GdGdh26m3Z5fo9JMpzq5I23r0ZMGNWl0vypdb8s3tsD/tldOE156U8/3Odp0Jmth4/fo+yMUG7/cWiGtX4y0yeqtv+umAd+zRYwNvHiJXjq4Que8U6/VHZXK2OopFcvq/KEZ3baywjjYJrCOtOacPEIjnqoNu/NJU48bvjdIPR+vM1Yx/rA1RNNZA3Xey/V6bG29YjnjfVt0OaBOd83EhYA3vj1A7y6o0x+mmWKV6FsILILFJ/VXe6u0/bMrrAIb7qf+a99KDe5TqcnLm3XOp3wbsCG8/O0+mrxonQaXRTrjs67ALkjZ8vYPe1SoTyqrHXtXaYcX1nXFrIce7XV6/sSttaK5Uye93VQINNWne0n5P4cy3Xmgzeb1nYqXZbRqbYeeW1ymH+0WV42tXw8Y0kPPzVljC/O4fjLNhCFb8/9DCD0AX3X5vwI5663Z7U3hO43telWoviNS31LL9B+couTzHSZWC9P/HJtTEjbgRtbwVUi34NP0jk5tXZawchLs5xpkNNPK2La8cBPlfwS5NtOwYdUCIMMWNberM5vXdpVlmtZq0tQmk21qytT/4dWqPX2AFrRlbLGUDHPNgtp29a4q0cCyr55X/K+Ef9MBNiatsRo62vXUsjb1y5ZpSket/vx5TgePtgm4MaHXlkW6btcyTW1JaLcBMW1dmdS2fao1rIpGhvBM2J9aXp/R+R8vUr/SmD5ZU6ozt6vQ7z9uU/33h2rIUws187iRuvaTNXplZYcOG1Ku2/caqAu/WK2DbEhtXp3X3iZLbvlila6e1Kaf7lamX40dqvK/ztIhw0vV2RbpraNHKm0Muf3Ty7S4YZ3+uEs/LUlnzB5pekekGXVNWtmZN9pX6qUjR+lXby7QNsOrddroQYrdM1/RD4dr4poWzUmX6ldvLNTQXgk9f+xovTBnnc7aZtMnXpuC7bYbG+Zhpi/m9IkT3w+XLE844UTNmzdXt99+uy6++JKw2cKtvCOPPMJEUqYpWpexpXS0iWFsQYTSQ8U2UOwGitM4FKd1CGksINj25ytpihNvBCFPwflfwn8n7b+DeD5Sn6r1I+nfwTbbbKfvfe9kvfHGm2H6/fTTj8MKZt9999cXX3wetv/4pAMF6eOPPw4K2b8VQcCzzz4bdIUjjjgiLJXQI9An0AVuuOGGcD947NixARm9//777+u5557T1VdfrdmzZwf9gnD2E/mmhG08cAE25QY9gtUKm6jvvfdeULb+vwQxtJNSrtpEhQVzAGuDGEqSrXU2HBj01foA9PECFxcO/EJYF9+5/38FeDkbQyG8mKb1btLzTWiBmuLMhTQb0g58Nc2GUJzPatdF0KbocgikGfjCq5B3fYZcrt3CDFLjFtuEVIQpltZm1h+LshWas0dLKHo5n84MGxY2m+M2ItpMC2aNDcci7+Bwtm7wM6hWmpbNkdcB++8fUKJ1l5WX2bqlr3KmhQPszCMPGWHkQaMmv29mPDRunM44/fQQTzijjjIT7HJ2Ddz6hnrTsPt14+ROFTjZ/EiaRr7ONHJOrogHB6KBdRHxFqB20+6pT5mtpUw1DnUhT7/+/ZW15QelLDKcbNsC5Ftbu1a9ehbOcsDRaCsJaGYvgiVNLB7Tk088qd/85je67777lDrgOP304w716KjT0tI+hXwGaEFUPEKV0/iF3ab6oQXRjz9aGlU+voSt0bB34KfBtiYKti05gjvbpeFz1x23ERD87G4+/PDDwU9+PgNy7Z4wDFq/iahu/5o1a8Lup/tNvIUyyA8Qb8uaEOfAtyGAh33xxRdhj8Pp8t1W93NjldNmL6O2trZ7leHleB6Hzz77LNhehpfJqfZBBx0U8tsSrRunidXQPnkrsqN2ra1elkRHPjsvOuWFFda+prnYqiu0te+nAH6HF2N8qLtn21owa8qb9TBcAfcAcKPbHgaQpjgdtvvdLo7bVLjjLI4HPH5jG9hUnBv3A043OL+unI3Lc/j973+vd955pzvc03GY/sYbbyjd1qSl516lxtffDmnabMHeYSZK2IjqxYKqVC/Vlepva1utfXNmrIyupk9cY/DbyY0byKYolrAsWbOTOm9gZ7hyjIhhywMxwKKcBbxxVfAjOtj+hjAW6BhmfAw7zaRnW5z0VJ4FPaqaL9zJDx5w+k4FfuM8U+22C/kxiA9w4KYMD0MsgJO8KAqIKdwoAGwS0CgeD53Gpd1lskmAGwUBReCAAw4IeeKppNoaWtTc0aoho4Zr64FDVPvcs1o04e/Kbjfa6ppQCxsTRse6dY2q/NZ+igYPCHR1NDWq1UTjgP4DwhJ52rpWPbsso3JbTmc2uBFk4rzLZYC0K5jBxiwXjZEG5Gxtb41BRdjZwKYBaCC2ZzwcP25sDGkI9zg3VNS3eNwGDzZ5cDt+jyOd4/Y8bkgLTozHE1ZchtPpuNDq+ISTPKRttXQ5W5yNGDpcd959txb/7DdKP/+iMpaWL8bS7R1KdNpEXVGh1MGHaMBlP1a6wxqyiwbsjEmKjs5Cmc3pDjW3tdg0anNSLtKxf7+WVamu3SqvG3dmH259OwdAlvm+dLHRhAVmFkY26Qa5xhyAbUQHGxlnBQY3MG/evG55jWEOmDBhQnCThjnC95kJA/hO0Bon+MGLjEd+ep5f/OIX3fGAcW/33V3iMS6vPc2kSZO6Zfxhhx0W5h7A6V6ybFW0bub06KMDTzYZ3RmtqFsTtTYW9t2JBxyn+/l2EPAy5s4p4Jxavzg6+K8XR/dOfjNqb22Lcp35iC+4mhqbur85Bwqnef69VVEbs5tFgo21oChWqRGp1VrW2ktf7tccRAsaC8clgA9pPw8yFEFEcXhFWuI5sglakA1pABGEuGFP0CoSRJFVNJz8kR6DSMF27WqcaUGnmxbkOBEZQQvqkueEse+IH66+4udXaP4C04KGDVS8JKXe73+imc8+r4G/v8q4kVtcFVpXX6fe1TUmYgpnuOCkDmUlpVYPNJiEamvXqe/gvqrNNuv7z/xepw/bR0fvfHC4pJktNZG50jSvmp4m52NKxfJBdHpbQBMjDlG05557BDofnLlEF0+KVJPJa7XKlIszD9io8sPtjaEs3qbjt+6nZEUuVBj1isbDzTyA7X63QyXMdoOfCuImD41EGLgIwybe83uY4yEPIsLTY4hDZt9yy23hJktpqsT0whJbHFbo1LZSlXfY0LeJL5UyGpOl6jz4AFX+8nKVl1WrtLyHKspLlDB8ibLy8K1n3Nx3Tn5Oty5+VR294iopr1BpWamppRzgl2hwqpdeO+EP2rP3VuqRsoVmSYV6ik/pY9Y2JaoqK1zQIn251Y/8VYkK5ZYt0aIb79TCZ1/U0q32U2k8pf17tungkaamxllfrWf27hnB70sAHeb889TW0EBwvQ3FwJ3uJpyG4SwCN72O/HOdHoAraDTyMEKQwTS2+wFWwfhpWMAnVFbGpLGiwvWJ0047TZtttpkq4lWqHppTz7KhGjpyqOJZbn9GQRvZ7OHbAo7V2SkaMnSISq0BY4m42mziO+Od23XR3sfomJHGkYmU+vXqEb7xA/54zI9DXeBg6gb90EpdnM7auloNtjmCW6JRZ4vW/OAXqvj5+So/ZHeV51OqKOXc0nBUV4S2KO9dqQE77hyOtq/84D1tZc38Qp3J/7rCWoU1XsBsf9ZrQTYYTBCEf3Gbqctz1qjxSBcNK5yNoD3QoLgxcCIEMpkx5LgMQEWIo7PwowUhYjwe0UMahif5iAenD9mnn37GOjQWGqMt36FPP3pHR09eob7fPUqtmQ6taWmwBoqr6oDd1dluE791Op1Wag3w1Nx3dMkb92n/8s2UKq9WttMmSiuvwUTUObscoWGp3lamTZDW6ax9YRhoQJRymTnKxVX/2muaff2f1TRrpnrtuoeaW01TslG1atVS9azqofbONmWtgdv23lG9t9lSE996T3fbxP3exHe10y47hXpgEGvgZdvmkEMO0czaZj27wiRL3jRHlXe38wZaENvEUw/mHvG6cIdlRGKRSrLVajMiaVBvWAyEu6FAbOKLwzA0+MZh3vi4G60TJ38ySc3tprqaPBzxwJPqPbBfeCkg08RBWan63X6tOjKm5VhjxCx8dt1aHfTEpWo3Da3NygRPS2u99uu1lR7e/yJ1mEaTM02ktbNdja2ou6YWWt6sddi6Z9/Q2guvVKyh0ToIRjLaO4wWw8Olprw14tA/XafK07+nU886Td89/hi1NDQpZlzebumh29uCRkZFvuyyy/SDH/wgdKh3qtfVgYE0Mt6kA4YXq6BdYFwctKDk/auil5avi2IPLS+s0kwDio1fFDQdQ9b9coEVHmxmeSus24+2QTrS40cbYSWMH8NjGqyEzzjjjKglnY1yrR3Rx7sfETV2tkeZ1kxIs2r1SluZ1pu2EUVXffJE9IsbLonum/xclGnPRp2G0yb6oOF4GWkzc+YvNJvvyqOo9b3Pos92PyBa9cV0S19Iw2oVG9oAWzhF5557bvT8888HrQbNCs2LNF4X1+jcoAV5PfBTV2z3oxGCw9OwunaNDwjneL76LTbFK+FsWbOG9uA9ik7FozJt39lk4iATRA3DHM5FZvviBU5gmGHwezxuDBOoERe2XVnYtLdnNO87P9Sfbr1Djc2Nxp2tyt/6G2Xqm/TGqukab5Nhh3E9o2FdQ51+vPkhytUnddSAXS1tg1oM59qWZmW+mKovDz3BtB/DWb/W9HQbPfUtql23Vp3bbq5xu2+nc6660tKv/0YVenAjBlkY8gUx28RoUF4fT4NNHtzUBwPHexx2sb+4TdzQFoQ5lNkQKMvm1D/dGVbAboD1Iigf18xVNjRtDo1MUm2/tU2EnSb3rKFpSAqFMBDT+AwxbArDJi4QbvEXXXxJOJgd/OU8bV9aqfYsi6IW9bjvBmVam3TmY1drTY6jcFtJt7Vqq9LeOqzvLmrLtird2KQpv/udYp98rFxZTBkTJW1tJroMb2Tp//zqq/rrtkMsrNUWPYWz/JZOy9da+FiXW6y33HJLN51OF35s6kG4G8KMa4O7uC7FNsyE7Wk8vRto8LSehnIc+Gyjv835R21X+HR1A2CIIILK71sTnfbPD6LUAyuj2ITZUckDNmQeKXzcyILEP6Z0YNHEEMYABx54cNSer4/mXPTriK0tFmJ/H/9kZCmik5++KZqxaFa0YHHh020LMqRR9OVnU6Jpu347ytqwBRi65Pv2t48Jfo75XXQANml3L6gc/DMPB/JbY3T51h/vA+RDjFnjBD+02+js/ujT8RZvxhGGOC0Gv0LggBizEdHlK1xTWNX1YShQ+MTEFmETCp+ZFC/EukdALtmmbw8tM8ZtUUW6ROUxWxTlOoL4QYTAQaiWuLHxv/XWW1q8Zq2WXHq9br7ldnXURup59cX6+6SXtDC7Rm2ZrOVv0j37nGNiJK3Gm27X2rmzVV/XYBNlRr+6/mpV/+MONRkuygEnV28mTHgo+FHpNi6TcIY9fgwc5+EY/J6HcDiR9PiJd7GBm3SIEmwPIx5uhosJJww/NgaclFGMA0O+4jIIcyi1BV7S1gIjk+yvmQ7WZYDQAThztoA5Zya3fONqT8Z0fl9ucJUF8YNhmDH0UNn2339/pdet1g7bba2UTezlV/xI33zmEuVN1ORM1h05bDf1zNRo1N0Pmd/URVtjXHrOj5T/wUnK2wrSpi+ta2rQz372s6CWgt/nDDQnL9OYZ4M4yncbQzg2DeR5aHAPx+10O45i4+mKbdKTD5yEka44v+NzHLhtlHT7PQ3pHbiTeHK/Ro3pWTjIcQOEDsCZt8HQEvVULkqGb0rvWDnU1K/CcSKXxThwaG1qVZVNph99/IFK+w3Vaf/8s2rKy1RRWaHXj/uL1l73R/WyFWNpqkxPPfqIFl58hiorKlVektT9f71fVeYGFzjR9VlF+lEmfgzrAvcD2MXxbggjLzjc72GbisdN2eD3Mghz42mw3U0ar3sxTjf4MRvT4OmK4ckVlXqhoVCnYugWQf62E4ZPSHvVrLR1QDIMxWYbcr/7w/XKLZ+njjLp0HGXqrO5RQ8cd7lmHnCyDcd6nfvDM9Xr2l+o0RZMbTbhnnrqqTI1MeT3Yes2YRsbRIGn8TBEEH7iitM4DhcX7ve82MQVl4UfU5wOQxrHX5zfxRB54OjiNIwQ3G4Ic4OftOR3SOWyiiczGtixcoN2Bro7oFg9ikwj2qd3hTpLMia7Enrl1Rd15SWX64zPn1AsXqW7eh2k6pz080uu1OYvTjCOqtA9994XlvG+TRFwWgPih0PYYnCbMLYl4BLPgx83efH7lgZ+4jw/ceAlnvwe5zhI47bnwQ/Xgwu/4wEHacCDjSEt6YjDeNpim/BiOsnvdBandcga3j6pvE4aPXKDdgbWp9oAknpmKavimJ5/8w2deOr3NS29TO+cc7v6DOipMSedqMQAmywffSBcsWDiZKj6nVVsKgwh7iees1jSehjDlvz4Cff73vgxzAGEY/yuKzY7qu5n38hxYlMONvixKQPb8xbTiXHaiMOQ1ul0v+MgPXjwOw7SuN/T4MY4IO/r2st0+7z184LDJrejuSM0pLJByzp6a9rYRmUqIuUvvFZ/HliqK6+8MvQuQ41Gxg1HcujuL2QxKbF3xLWU/fbbr9tPh9B4WZugmGz9KwO4iDRMaDQ6HAWe8ePH65RTTunmRoY4ZfrIAtA2aATwAWxxs8HnXIpmQmNQJvnQUroP5Q0QJ4SDlzRwMQs06oIfutiK9295wQsOOgJayYuYom7kxY/IgtZ99tkn5Hl05iqd+2lOI8qbNbNt/Tyw0XY0ulDB2LpNo0qrVdJhqmNpWiUffab2Ky/Wr3/96+4G98IB93scRHo4hvDieIwTW5ymOI8D4RvjK/YDjtfTuk0YDeh5isM9L+D56RTc7gdI73XFuL84DeBxno54B1JVpjo1JMG8sL6dgU0fyPBxmq2GebJwZt9p2uzgQzR39txweRtOoyA4miHnBHMdhJ1PL3jGjBnhnJXP0AHiafTi7WjiwencCGfhRqxQCTqcC16UB162EuA88ADgWbJkSeBOb+ipU6dqyy23DGnI59/dON0cHDFiGB0AIwjuRYyAg3L49J1rKE4nF8h22GGH4KYMRgTb48Tjpy3I7yPXlQXaA3ho9hqd83GrtbF1Wr6onb/uQIYnSE4Z2qryzpRqdtxFdWvrAkIayBcgDDGI39iPG5thiMHv8RunQVMo9kM4afAjOgBsT+NlEYbB73R5OH7SE+dleF5EC2U4PtLjd7xuHAfx5Ckuw8ssxoEIwu9h2KQrhp6ZTo0t77rWXQR83BAeQUlFZeExftMlLCStR5eVqy3Fp2+mC1eWKl/BhSnT3U3vT5m8LDGuKeVlXJsfysvjypYnVVZe0Ik5aYonkkqXGE7jjIpy474SE2kJWzNYnlILI21VwrSTwDmGN2ncZ3hipUlV8FaqhTeXof9Xmd/08FSllWlpzV9VZvK2MqFUealxcoVKKkxzqSgxYzhtxVleaZoNtBnepK1JqpLQhb9S2SoOUFh/WJzhKC2LqbKk4K+osDoFjcj8lj/JGsZwR5x+WfkVpZzOVdjoMlyQaIOIupSXVylWVRI+Y01UoHmZGlNWBYvzXylbT9VZW0xrq/6KGmoiKBfFHq9TsrOgtxYGXUr9Eh2qz6S0Q7ROn8cGaYeSdfoix+LC1MxsidLJTkNiapcNI36qIRevseHFNfRk+HmIbeMNmpqpthJyGljaqlXtvcILMbGklZPjxwisLJ6f4e6RTfqMOq5D8oTF5iWNWtReY4vDUm1XtkrTc32tjA7FLV9lZ5maKtpUnsnZCrPKymqzMgxPlDO3TbRW42/WNOjlBm6uJbVLdYM+D18FWdlBGht92Kl1imd7KJ7PmZpoE3uuM3ytyBXNURUtmt1hrRgrVW+r/7pYjdUzq/KoSemot7LxnEr4OtzqE8Ws7gljOsvP3MnitcJUzhbj6v6JNq3J1dgq19poE7IGEbTJOQAw1JbRhka80xrFEFsjY/Lcayn00r8Ffh2CUzYOd3jhKWKs2X9fgv87iMfbdc83+uvCF4wxShqson109haR9t26t85+ebnyuRL9bLca3f7pCpkupkoOYUy2UsdDR6f0/uyM2koinbVNTPfObLHGKgtP/zenSqz8wgT+dQAThPeO+CULozWyDktYp/ItwX8C5AjvLiUMD3OE+fm7qeyhA9qifPTj95dbMZueDv4P/O+DNhtVYQR0+TeEHMGIBnbuYuHtMp41MgnxX0Iu3xI43wSG+dqtpxmahieBGCiAjSUTKlKVDeXI0loC4xQuw5qq2P1K1/81MKFmc5r9NRHZDVZZRjS7kDmrUzJqtzqZPDdRzKMRCZuPjHITa4WRxN4YP3jzH1T3fwRfy/aZRE6fmYYwo6GJr31shJgq2bb+nPPfwdyWmDVC4TOj6Wsz6my3inEXJoR0QS6t8o5I2URWC9r4KMi6yjo4kStMTv8T4AXAlXxXVQwWNqOxRavbWrW0sUMzGyJ1WJ/c8OVSrTIeZPZpjlnX21wyo75dpcZE8+pauzL/74Ov7QCbz7V9dZWu+XilBoyfrSNem6cHvqxX7O6PjU+MwNu+0HH/nKTYXbP1q0+WqvyuGcpY2+369CyNeXKFDntkur79zGca+8Q8bXnf55rbYXr6XZ/ovdo6xe78QCtt0kre/4GuMvH384+WKHbbHM1u7tA3/zZH8Xum6JI3Fqjqjs+MEyyflVVzzyLFbp2pZ5bUdlEofdjQqth9M3Ty20v1rX/NVMnNM/XolCXqO366Bj9iXGMtnLZxls5bS8eTem9Ro6a1ZnXc26u1Za9yG6md+tl2Nfp0TaumrGzRgIdm68pPF2kH0zX+MqVOJ7y8/s3S/xTuuuuuLtd/Bl8rggjkpadTXp6riavb1axynbN9lbaoSYR9/8jUu7/Nlt4+okrDn1igw7aq0n07DFXigQUa06NULXmeLO+hpsQyrTxjV61ta9fQ8pSunLRW2/Qr06/fXKsPThqio59aqp0GlmvPzSq0e78qXfzWbJ2+7SCd+1atDhpRqecOHaF9H5unD07bQjd+sVatmSb9cffNrWNyak4m9NDkVfq0LqZvjjSRFzf11MTc9Z93avLKZmV/tJkSppE9sCCrH2we15+m12q5jc73V0Z67ztDTaQ2a2FniX78Xp1eXlyvP+87VL3LWvX9zfooMW6+tqoq14wTC98F/Fcwdeo03XjjjWFd0NraYiItqQEDeHY7skXd5hY/WYMGDQ4/ELP99tvrpptu0nvvvftv5gADU7DQAQoeJEMcqW0ah2keiSBpTczkzeblLUPDTxygKZlSbHHIgMJqE8gFiQ82hJnHoYKaSsoUYL7w/J3JYFs12D+Gf5XaDB9faGUsJGUxSGW2tPiWkQ9xUV9tOjOMScNoA5rHSJLg51PeDqPQVGEg4Kbsot/pgsPCSqgg9grlQkm9lWcr7q8XEF+BI4/8tq2Ia8PCjwtZrLivueaq8EnWiBEjtXDhgrBRt3LlKkvNdoW00047Kra6rdkosEpsohtIRDAkFdsAbgePc/g6v+f1AA/rjutOsCFskPe/gP9O2v8KUD4G8GtU/0E/sKm3ww47q2/fPl2PIFXq448/0ve+d6qefPJJ7bjj9mFLw88J2LJgK8bWL1lTPCD5q2R/76STNOnzzzVs+PDQoyXsrySTqqmutqFWbyvCpD6dNEU7jh2jgTa85s6ZrfmLlmnXnXcIP3FBIeyaMuyefvZZ/fbaa/Wbq68PuPffd08r0sZMOq1Wm+w//vQzVRjR/3eDyMYBnfpfQc6UB/ab2EtCqLDvlLdFHu+ectvP95mwHUjzb0UQexxs3b755puhEdkDYSOK7QZ6me1mrt69/PLLYWOOrWXuVO68887hyh57Imx8cU7KPRzeVP3Wt74VCIET+ADDzw24ZUb4/9cgNmrc5Gh+Gs77n6t//wf+GxBVaeEpvRUb8ffJ0dJWHqUqdABLZt82KAjUwgAM4WE9XewPToP14Ru6vx42zP9VCFiId3Rmb5wnLPsNwt5Olzsk9vT2pxDnUEjDdojj2TjNxvUEutPwv0tgbIh301DAZWo0x7x4QhYCWZBmNfuEgTbqs9XKxXg3IRMMm1NHD2rX34/oWQhPZVikhsZIms2D8Tlb6UBGPsZSuiV8TU4aHodnZZlLmDy0xLmErWwTHWbbOpqw8KKw4Uy0m9twgs/i8qa18PgeJp9iY68zrKRppJDF9HX2Yigzx+vCUVsoi7ZgwZ43fKy0wZcriSmBxpMwLcriAl2hHNOarBL44bWYrWVyFgFOJtm8aVJGomlCBTxRwsqMGy1WV7KEBaK1D2XiTxpduZjhoJ6WBly5pC0owYGfJ0gsJQ8X50xdvm/vMp21pVUosroanvDil3ljmz8+P1oYfrIudI8F59Ur2aTe5j5xqHTqgJIwoQLMCXyXO2Kzwo8c5s1wILJZ11cuAC9oDh82PMSz+8k3tFzTwB23NFOnTQu/toUbmc9+PN/doqqBgW92OeAIP11jkxoN9PZbb+nAAw8MODEcfzLnMH8Ac+fN1ajNRxUmOYvvsPmFAyCeZYSuNWvXBL28r6mBPuUxrx100EHBTRpwchDEwQrw9jtva59v7BNwYtByMBxv5qO81asxzG0DBw0K3yCT5uVXXtYR3zoipNvG6njm98/QuIfGKfbwEg00xm00ruvo2h5hy2Xeif0kOqD42yWNWxYlHp5n7tXRbz7b8OUfrtv598IO/v2UA7egi4Gbw6YddPmi6L333tvAX1dXF74VK4bi64SAqXFdrgLw2xKdRVcW+e25YpyNjY2hHAfeWdv4CqO/weZgKmH398IAr2ZbA3f5CjiNMbp8hWuSfPfmYB0aHX744V2+AnB7O581LTP8BgWmuJ2XRvPaOgp3I5BP3YcENpx3K+vUBaONMyIbhnBhF+dlrafxhzzmR6Uq9mPgCvcDnt/TYXuY+zfO46qa+ykX2DgPfgx+P9DHTXq4euN4AD9AGOB+rwu2h1EGYY6j2M2R5xNPPBFuWhPG5QOeLQQ8f/uyRSaSGPkJnTAsqW0reAnA6A5ysJDmKyIIe0Rpm3qZ90AbId/rUfiIDcJQHVlqc9ZJIVQUccHKz0UQ6wX3YxAxnJUC6L28u8uZrZ8Ds04AJ+orwFDmWA/1Ffz4eXsaNRagXI4JEReor4B/7AdO8mD4KZlRo0YFGsBP2ajU+KkLz6p/4xvf6KaT82bETzjRszJ5rZaXTYjDz/Eq9hVXXBF+rBCVm3JY3WYz/DJ2Um988J72/+beSt30gMb89VbNPOQobf3as0pMWKJde3bos1rT+5OF3YGvFUHclOZpwtIHFkbXfrI03EZ2QJz4T8s4GKFdrgJsHM+HHMU43nnnnfARg3FR8DOUeV6gGDYWF491PZbmQHpbkwS3NWb06aefBpzutwaPJk6cGPwAIs0/V3UYP358l6sAiEGb47p8BRGEmIPOXXfdNdyYLhZBtMUs//mdGdOjt/Y9Ifrr7b+PoCLf9SAbTxXkWeia+Ck8Drf+53C+VgQxm+9Q0qnTN+u0VWq2+8CaRRUH5nCsHz7DWQzt4sNoRonnwWYEeFrimaAIx40BH3kcBxM9YWHC78LBkPd4bMosLoMFIvjxYygTnJ4eXHCw58HAvcU4iCctdeQH93hyx+vKT3Nyabm2uUF19Y1atmSBJv3gEiXenai2ZtPyBgzSTs/9VSrrE16Eb2gs3Iw2yWNi3P6YGPpe/zYNNM0qMkFRLIJCBxRu65puSn9ESU1Pl+rpRRZpfhqMCmMgGrlY7Kdx3E8cYe4nb3EeKunxjtfDPA12sSnO4/GIEPcTT5jTUZy3ON79nsbTE09ncdX+T3/6U6Dr3HPP1aGHH64Wnu/ssDT8CM7nU5Q/5yq116+Ryqs08o9Xq2mH7dTW3qJcZ0fYUgGnl9MNSHfrvL+tKVUtPwBi7V64llgQ2aEDusV/AL6PiakpXmkyNR7kIlf3MKh9GNRK/NjIXU/jdySx8SOnSe9+DJOXx5GfePI4TvzIYfIQhkF+ezzh4HCcjsNpcD904fc84HQcnuaXv/xl+BVq7hqxpcKtP9JCW7XVfdlVd2r1H3h1v1rxvXZQ+QO/Vc+Bg9WrrCL8bB/fHFdUVai6yupi5UOn0+FgMtH+GIPZHJFl17gbikZAwc0fE0X279QBWV27o/Vmm8JwZnhjXDy4n+FJj2MXp2FYF/t9qOOHw7DJQxjigzKYBD2cNJ4emzLcTzxcC073u6hwP2WCg8nawyiDdEceeaSm2VqE+GuuuUbDNxuu2nV1arMyPp3wiOacf7laTcTU59Ma/KsfqudlZ6thXa3aGtrV0tSm+jqrl62FwAmnO37o46n4esO1sr5waNTjhm9ZCxt3lyZ02ZiMhqQYGYV23nAEBCAAk9TrjXm9vJTz2Q3FCEMftxsawsWBhwEMRfd7nuI0xX7SAuD3OM/vNjg8HrsYv9OAjR+8xKMJYhP3t7/9TW+//bbJ93bd/8CDGtC3nzImauMdlveJZ7TqtzeZtpPW8KOOVM+rLlVrabVSHTl1GOduTHcoM21lRcagnLRljL6OrNpMZX+mY6p+NvFeLaxdFur0m2+fa2qo6TvtCT230Jg5521caPwAQQvi+6Wu2dlN6sHF0bUfLQkajFUkaBcsaPgGC/AwtCBs97Og8XiAPNZo3fEma7u1C/zFWpDncS2IeMB/Ssjj+WaLRRN+DItBk+Pd/vr6huiuu+4JDz4BfNPFN278mCjfrM269Lrob2eey2dqUTZntJjN41HGyd040LxsxHTX3zg90Io7Y3TNXrEwuvT1u6ODH/gpSMIPMD9w3/iIpRtpHHjspLAQ27B9NW7Jei0ojIgusOw6cVhGbxw9IOxzwFlwgY8ADH4Ps8KCjb+YC4v9xDsejy/2g8PzYByfm+IyMUBxObgx3LbmcQ+rtsaM2UpX/+46pdt4v6dDTd/7mcotvrkjo5E3/kKt++9VeGombSN0EzgpM5u2ydtMm2mDrTbZ/vCpG3TiP67WGpt0KzqkHwzaTy+e9nu124iI0jbabBTlu/I7hJ8rM9n/67E5nb8tZwsFKeGjINHr+IuvaQg/HF4I4LHVReta9MzyBm1T0qEt8oWvTZBzGOSqdWyQwfhZiAH4ScdCjMULcS7bEWM+F7BAYtJFHm+MgzSogZRBYxBHGn7lmr0fT088nQR+KstDS9vvtLPiNnEesP8BWle/LrzvkDn+YrXvOFprZCLrW/uadC1T6zqbj5rqw0suLKLA2dhkMnxNvdqzHeowtbK+qVELF83VM82z9djEp7VZD1swNWS0z4AxOmzErspY+9TW1lmntAbm8brZWqMbJzYQdeb122kdmrGmVZ/U8sR2wtTQQntftK0pMSERulEXcK7bkqxUS0fCZvOEttpqUFeMwtsOaAmsZB1okGI/nMPhjYN/A+AADm5Es6oEaEy0B8Ic8HP72IGDm9GjR3f5Csd/PH/DAQ8/3MUB99Y77GgdkNDSK/6gvnuPVmPvIdr5y9dD+nLrdDrMH94D+IDccaKV5zvb9X7HYr27dI5+td8pKjPt5rr9TlJJqTWR8SaNCg6+bwCoB2HFdeXZzWI6G03Dqt58c8PfrrWxrnPoUG1r767tisIIyBbuTfIvaSJrz34ZfXczU7NaGzQyKnyjRUPDzRgaiMKZ+SGExvRRAofjJx5Del+ckYZdSlRAcOInHhyolp6GEUFHgg8/2xdUHI3jmmuus9HTph122VF77rW32utateRPd6ty1jw19++v5J5j1VzdQ6tWLg+qJ/lt1Rpo4PGOOvOzkzl75nzVlbXpipcfVKY8ptL6rEZXD9Fhw3a0CTjSrBmz1btPb8tfoAlGgR5GHDYMwChGGrTYaGi0kfvFrFka1r+v5t5/nwbv/Q3N//kV6mta142T2nTSVjHF022q7UTSsDiIhxGQ6P3di6+pLxJBkenPaeuExW3t2irZoREmguA4KuBigw5AfcQU+0lDI9EBuMlHQ8M5+DE+ihA1xGNTQXB4HvwAceBlFKEyoquP3X77oGuX8PjGOZcpc/h+WtOvSvGdxoYv8ttN5kPnWutYyiE/W+g24yphQ//Cd2/XqqZaVTTktPXgzbVP363VO5tSs5WZNY0GmQ8dbLMj9pxucDYbPXkTjW3GADw00pZLKzZ3tRJ/vEUrrVMaEnlVDjSJMWIzDRk0WP2O+rbSNqdeN8tEdts6LWzzrejC3hsdELSgrzwiEczS6OpPlwcNxrgxGPZ12DNxP7O9a0EYk9vdT5u54dEK45oQh794Lwi/dUjQQDw9YIujYAOnnXZa2I7Om6aRz2eiOSdeEE179qmosbUjpAcPe0HW0MFPOWvq6grb0aaM1KZbo9F3fT96dcq7ESoK8eTxJzXdoN3ZiO6mi+1qa/iQPtuajdbVNkerVq2Mppx9SfT5UWdGSz/8OJrzpdXVysi1F/Lww0WOD3jmmWdQ5YIW9JX2LdaCirci4vmEThya08F9O5TKFF40RGOBM+FkDMOQMOLwE+dpjODueGz8hGPc72nxk98q3V2O0a0f/vCH4SE93gS654G/hs9dPzr7h+poadXQcX9SesgIZTtau2gwPBnLn7bR1FlYA1z21j26d86rWtFWp8pcQi8e+msNK+mn9kyBXsqCDi8z02Hai4W3deasTFvYGZ7OVKQ1n36u2fsfr7r331C+ZV340bCt7vq9tnr8DuUHD7QRZ2uTnNU/X6g/uHmo9cwzz6RZgzi27lDCRsGPB3C9nrbu2vLpkjiFmbAImAfenl+vz5a2hS/aIZLh58TSaPgxNKL1drA9jbsxDH/SE+54IJJwT0N6DOEXnH9+EGm33nqb1r73kZpfeVtzfnyFOk0kbnnz78PTB+DJWiMXl5O0BdENnz2p69/4q9qam3T1LqfozIH7mMxVeOGXPNDheagHQBz+5k6jNWGN/+Q/tOxHv1K6bq3lzaps5Bbq/ezdSuyysxrihZM2xKLn5zYI+0YvvvhiKAPRy++L3XzzzSH+wgsvtNm9MNlOWJENl5M3hhDCtwC728R49haMhJzWlPZVY2XPcA+NfRNkKYaJ0vd6MMhi9lyK/aTBxs9ki0qKHzdhyHpPi42cveSSS8KEecvNdyg2+UPFvpij6r12UeKwfbXlrTeq1KisqKgOX62Er2tySdX0qNSu9/1AOVve59ORfr3zSbr6wLOV4ssYozFRUaKa8JVM0Vt05k6WW/6SUlV1tOmT48/W4kt/Hb6QSZiunjrlOxpyz59V1qu3qYdJlVSVqtpWxZWVVZr41jvhi01GGLTDeFyx4frN4YcfHurC6PV6OrAOyMUSakpUWSsXdpy/shuaV0r5slUazeeoyQr9fKRxXL7BtIZsmFTd0PuY4jC4yt1oB0y67kdLgjOwMWgSnr7OJsYD9ttfaxqa9Kff/Vlzr/+z2qZ/qdbRY5UeO1JNlqbd8qDTd5q4WLeu1vTzBn3j3nM0tXOF1q6u07un36FsS14t2YKW5WU2NZtC0GL6vK0FMM2m27eZCJl50NFqev19dbQ1qy5Zoh0fu1f9b/il0dKofGun2ixvQ2O9pk+fHhqWQxvqhKbGj3jxo4qMJLQ0wqmbl0ndEGtedwcuZyGCvlVjikbOFmIbiaCghjbmYhrWM6/DNuujF+a0aVXKFkDZCu2SaNNQ6whveLQTKgpX09CE4Ycb8DOcUc/gBM9DOCIHg594nqPccbvtdeS3jlDmxtu0sDyjykMOUksiUqtpX+BMZ9JqarG8pnGMm/+mXlr9ibZNbaZjhu6p0mYTa7b6pAHAG27tGZeDHxqazNTVL9GgGx7VisUL1Dm0Ws3ZhGLHH6H2iqQarYMWLlignr16Wv52XX3VVYZjRVh7UEdECZcCWDeAz+uCQfwQRqPjptHJQxwqNid51NnXPtyKu25yg+KJlGr5reggV4AiLajk4dnRAS9+Gv1yWl3ETyczS6ceXBpd++HSoAlYrwdtCI2GfRvchGE4eSr2T5s2rdvveYzrw/4Pp1C2eIraG1qjOaf8IGpcujSabZrF55MmFfJ0psPTZB/O/Cza9pbTol3uOCfqMDwTTGMpxskhvFUypG/vzEQff/hh1NC0LvryrAujhfeNi5avrYveentiN03sLXGATl2s86OTTz45uvPOO4PGA13gZH/JuLg7D/tPlEE8fhsF4RQMN2HscXH6R17Hcf/993fT6eB7QV+nBYUz4UXGHQfbLP3L7QfpoNfr9X1biDWxZ1LdqlN6FO46wvX0Mr3Ns1+EIc+5zsGz9YwCgEUPve954IYW4+SVKxZru9331ZqHH9E2ex+g5s0GICCVbm/WgnVrtc2wLXXfghfVN9lDB/TeTj2rq8JOoil0YdW6B2fCVkQq6tDade0q7VOlxNsTVfPJXM09fl8N3WKbcHcnwwGUrQUWLlup0pJk+KkQ6GRyZN/fGihwOOJlr732CnTiR4Qgu5HhAOfQ/IIpeQHyWUN37/Ujgqgfcxh1B8e7777b/TLALrvsEtLJxE9iwmKd0K9VT67tY3zfdcHApD9nwrFR1gGLO0o0snK5Kst66cu6Cm0et2V2VKGzR1fqp1sW3sLEuOwrXn6zSuX+DRXBMAz5fW+APCyeXnrpJaXWrtK6yZ9rTr9R2mXHMTYpmkiw+LRpLTs9epEmX/iQEhkmpbhWrl2pQQMGdnciv49/5LeONNLbtfDIHyl/0TEadpBNfPFq5VMdmjV5trbdcazJ6rqgwvJkGXJ7p512CvlhChrFPxLHcOR4zDHHdJcB3ay2UTrwv/DCC+HHdBFtAMyHyOMpSvKAnw5xnOThh3+/853vBL/vBdEByfGLbEHbqPklgxQztTUEW1fMO7F/4V501mo+vGywbtp9gM3Yec2JbNmfN63DNBqIAhmyjUtJxY9pYNBeiMNNWo9nj6bctInn//GCOsb/UyXbjdUWp52tmsqEevbtp6o+1Tr60V8rVlWuV466QQN6kN/K6dsr3JJ2nL17Vmurux9Vuen71X2GaPePnlf1DntrQN9BSpUbZ3/3FM1fskjV1TWBMXhmHgaAm5126Ib7i+mkYbvLMBvNhnDPg9bkbgyc7m7CPU8xDjRA9ztEUSxoQQsSxv22cqbpC6ZrEu5tk3CzjYpsY9omqmZNaY7p7K0rVRLLaLBNiltEhUNuDCOAGZ5hyURJGBMgxPoEvXL5cr3+zqs66eTTtfSsn6ptzx1VsdMYS2uTWFOzHpv0iv7VMEU7xYfqhDH7h9+fXl271nCaGLDR0Dhjlpb98gb1Pmg/tUyfprWxpD6qTmrg5qNVa2Llwp9cGMqnERALcDGcSOVdRCJOEI10An5oZLKGM51u7uZzfcb9KAcmu4OWRhgjm4YkP/FMuoSTBtv3ggDahLLB6b+aTocHsIXYdVMbdfn2FZq4ipFCIH8Kk3Dhy4BEXmWldTp5TF9b1MQ0belqTV3boWRHYS8foqgkMz5+hiJhuBnaxBH285//3BY0Ce2xskmdTY2quf5Xtniyhs/bSnbNTP3snbu0c/VIXTD4ILWbHt5uq1lWkzHD23zRdUrVNylvlY798kKtaWlSvTXyjGlT9dgTf1Nn2hY6JfHww0FcbaRBnS4apZhO/BinEzf6O7ancbrdT+e4HwPgLw7b2ICDMkiDTft4nAM/ZxK3Tnhnzqoupd9HAMYgnIg9Mi8a8Mhn0VHPTov0yJyo5MEFUXL8rOiaTze808Ne0Mb3fmyyCjP/s888G+Xbo+itE8/uiinAl0vnRN8e9/NwagS8/dbbUbaTfaFMtOaD96L59z4UfT6lcDXRVrjRuef+KHr99TeC38FPxBzQtKwDgtsaIZyIWSMEP4DGwsmbA/eCeIy1GNCGioF62fzW5StcXSzGSRz7Vg42qr5yDRMtaGNwLSgerntu4mpioS/KdOqoGl28+2DTJCIdMzymfftEHHeG4ecGrsMw3PAz1O659151GjfX/OEvasi3q/rn5wdRw1O/N773hEptlD589JWme5s21NRinNquN/Y5XB1rGlQ2ZgdVfudgXXDuBeF2W5Phu+WWvwQtCo5i+FMW3OtlYuA4dxMOx7kfmshrde8OQ1RAt/sxxTixwRnWEF0iB+7GDT5P4+kJIy0jChvFhDjyeJr1UOD0Cwaa/m80bQyc2Zu6l9anS1eF6+eyyfc9Ww3ObYyUQq2zoc3QgmAqhY0fc875F+hH531fDY8/ou2ff9oWRy2mqSR13AvXK9PSrh9u/y21p2Jqs7R1Ez/QkiuvUz6d0O7P/E2PPf+M7r7vbrXZBHTLLTeFSQ4oiLXCPUwqRDmU62USXhyHKXZ7PKY4Hi3FwyhjUziL85FnY7+XU5wW42mLcTpw+MVK+J9LuY7OaRiX4NaLoCCVuNS+fc8heuiTekXJjGqbe2ptZ8py5sJkEu7JdN3FRE3jG7H3Ppyovxx8hDriler/gx+oqqJa4+e8pnh1XM+d+DtVmFbSo7JaZXPmqv2xf2jwNw/RyD9dqzvuvUM9BvXU6aefEZ6tRJMAr5eBnu3leBiTrrsxxfGuu5MPP1oYYWg5HkZ6FAXPTxpwUjZ+L9PTY0hfTAM4i/3kLS4Du5hOh8jmVLSgldwJjfHDDey3FSZhINHz+Iuvae1MaGq6RLPbTRvKx/Xbb1RphY2IUT3KtENlYecRgybA8OKpmrZzfqV+116ihuWrla0o0Sdr5uqwgbuodsVqW0+Uq+H1t5RuaVBdv77KDhmq6abRcMLEIg4CfUJkmKNTUzn8iA/KoTI+0aKRoG8Thx8NhMrDyeBh2xeciBEXXaSBeUgPftKSh3gMD0qhrnoZpKFMOJl4k+9BFJLPcWID2Gg+lIf2hR8c7CGxfYGf+gSwUXHt1CbdvE27Xl1NJxSCcRROxKwDaq1HMjaM0FKT+RK1rW7XGhuyO5RkNChdG+SaE/DJ5Mka/MfblTJurrcV54VTH9bhNSNVYUvQ2s5WlU6dryYjJLvtWP3x/nvVq8ZGUI/Cj7HTeSyKIBp8+JGfNDgiojiMiiNrCePVKzjM40lPPPKXNJyyMfyL5TEqs6vHNBYdRYPhJw+vYjES8JMenKShQwjjY0SPp0xscIOD/KSn0RE3uMFBHjqdtKijoZlNulw/eZ2+XJdTU1RS2AkNIqjoUL54SPBZzocmwvLWSOU1KW21VeEBPC4hXf+7m/TtD6doxAtPKhVL6b45r+jmbU/ViK22NGkV1+I/3a7sd4/WvXfdpRuOPzbsi9M46NMs1X3Jz8E1OGl0/DRU8aE8Dc51c5fd6NfF8TQ2I4JOBWAMLgbA4eTxRvU84COPPyGGe8qUKRvgBFgX0NFeJgs7aINucNJBrD/IT73oLEYRZZKGywMb43QRtCJf0PktZSHcRdBXrqUoowN7Z7VdKlKNzcpbxgqz/49+eIEumtuoumsv1tr0GlOPOjW6vL9W19cqddnv1fiNnfT2alus1K3ViSefFBoFjoT7nFvhJMQFMhviwQs3Obfidy5GFJCeMK6lUHH8PgKotOPgzBgZXpwfnB7miywajoYkDddS2MNyv9MJh1OGXzGhDPw+GkkDTt+KAPBjwEknks5Xw7TqtVMadVb/Jk1qLzF/oZ19BBSWBmFm7rqebo0+symrT9a1qSJW+G2VyvIq3Tpmd1Xc/VvNqKjTVgO3VMrk+YAorqqF85X+01X64J2J+s5xR2jzLUaFoctQxKYR4CrwEIb4wUZGEk84aYrz0EHYbsjj8ch6OsvxgQc3efAHei0MnPgxTKD4yetpGC2kw+84odPLoUzCPQ04PM7LAAdpPA4cXoaDnwe8tdpET4LncjY8kBGbccVXE0seYtGwLIqb+7efrjCmiaKH7njA/nZGy9esiD7/cnIIm7Tz/sHeY4/dg+2w8TP3bOEWw/vvv9/lKoBx81cWd2z1FsMTTzzR5SoA1x9N9nb5ClcVjTO7fIXvuVggOtio2+CgH9j4GzGb6LsXdwAXAYrLACfb1Q42qr6yuONQfmPwhVjl/YVfJOleiI0vWoh5ZwD5RF6nblGibcttWW1DjE91tnvoH6pd16KFjUvU2tKqyd+7QIlHbrXF03zddNOfgkhgSDKMGf7Y7mfoIgLwI+/xIz89nrDiPOAiDTZhGMRAcTwiw3F4/mIaMIgB/B7moslxICI9D7aLKvARRnyxnzTuxsa4OCSMMopxOjCfIG5+tmPKRKCLH4OuNi8SQQWTtcli5YplWtqRUJnprZ99/LFGvfyYrnr3Xg2I22T6w+v09y37acSQkSaX+4UCGK4McYYgwxKDH5vJFrenwb9xfHEeRAk4sT2cCc7jsQHHh59yjdm68eMnvjgPOAnHD75iP/Hkxy6mE7enKabbcQPYbsDr+R1o87gtT19Z2GQiiJdhNrEQ88UBpjRq1Ott/U1liqk5m9I+k+fqxbWf6/fHXKHVZ1ygx3YfoeuvubpbPkIYNvITAyHFfpeXbogvDi+Wx4QjT914HhqhGB+VxMZPPBVGBnsa8pLG/XQmadwP7dDtfnCRBlzEEebxThcGvB5WTKPTUkynQ8yUBR7+m9ZYpXiOD9s3XIgVdKLgLvRK3lSmrcojjSrPaOrT4zXizzdoz95bauGJ5+iq8had/sMzbZgVhjyiAq0AN8aHOvam/Bh0ZxcZmGItBD9x+F0MYbKmaxfjQKMpjmfoO05sRANiy+PxU677MWhZ7iaPx3s5lFFMJziK/dBNGcVhxXQ6oG4az2tM3zbxuwzeztYLIb77bmihF1CSIvVNmTJqM/f3PnxLfyn7SIeXbKWZwyp1/HdOC8jhLmSmNxzcghuCkJsMRfzeMK6G4mchBueQHz8VAQfc42koAxFBpQnz0ypX94hHDaXRSMN8wCiifOI9DM4kPyop6Wl0p9sm5YATNwacxKNa4mdzEFUSN3jpcPLSyJ6e8gHqAN3kQbUlHSdnQM64/ndTGzTQliwrO5IFXg9/C3dDv/KZatkDZo9fEX7A53cfrI068tlo0T23RXx5yXa0f6ABWKU20Dbw+9VEBw7l0VCscsH/9ttvh0Nr91tDdV9NdOCT0GIo3o4mHemtUYIfPFxNtAYIfuJtggxXEx0nh/LFn6kSPmHChA3KBKc1ZHcYZYLT6QQnmg9gnRC0OzQnwNNscjva2i/x0Lwo+dBSa1d+UXXD7ejCh9rpRGFk0C+m2/9wdEYvzWtRR/4FvdMyWGc/+5geuONWNTcWfoWi+ByUS6z+4TaGRZGvYhkJpEe+MkpIz34JZ8gAYXALo4YVJfkZCWgRcJBVLIRxzMjv1uAG4G6OGX2yY6HGHgz4ADiWUcPBDUB6Ri0cDQ7o4JewDz744G4/aZDnGIAy+ZAbegBGBmKJOQLwEQPHMyoom89Zv/nNb4a6b7311iFdLptR6SNLdPzwhP6+lBeDiw/l+xe2IgrggyOnd5fllY1X6fJRZyvZPElvPvevbiIZ6rxW7o1BY7kfg7ihMSCOPBwHMtQhkA7xDnK/q2z+PQAVBg84vQM++eSTgJOKgZMGJp4OIB4RBk4aGT/iAjEETtKDE1yOA0AMOt3QAU4235jMAbYVYDTqCw4YiQ7wrQgXo+DwDoAe/F4GkEimwlbEktVrbH4d2DUBGxhOoDAJd3E/gIo0q6Nca3IprZ76sV5ZvCoQ4EDh+D2s2IYI4r2hPI4Kun9TxhsBtxPvNmHEudvTu9/zfZ3f3Q4eVpzGAfqBjeOK0+B2A3h7ABvbgMmgYH+aNpW9qJ29zcMkXJ+3DMQGI20Ra9HBPVMaumS6Tjz6ADW2FPZk4DQmVQiFIwiDg+ESuI4wRgkch5vJijw+CRPGxhgiCY6DS8nHosbzEE4eOoB4wthjgfNwUybp4WjSEsaogvspg3hohA64FBzQSFoaxidTcCLmiPc04PSJnXhElisKno9R4PUmLR2AnzRsYfteEAdMxNksoN9NrtdRvVo1M82dUeuQ0M5de0H0VUE3Nc4xk7AMTS0dmq1mzVy3QmXVBT3XdWWM+zF0hodhMww39tMQHkZnYROGTTxhHo9/4zw0LrbnI979yOxiP8ZxehnkB5fjIxy6XYfHeLzngSE8LTY4nQ5P63QWl4ONAehwHu3LxpPqUWUjJbR9oZ3DCg0Ie0EbPNZhdvgl1eXRVZ+vP4QGNvVe0Mcff9zlKsBX94JWdrkKUPyOD2DcHk2dtuF7QWhOxbDxYx2kR7NymPT5pCi30b5NsXbG3tLGmtUE04KK4csvp//bvSDj6kCrAxrR3Lnr3wsC7n+APbMNoftq4oTF4RGUbi3I94J43it8tWe9Upaxycp6DfEU2WScsZl/Xb0NvbUmTtaxwDGx0WKLkEZbeDTYRNdYq3W5TPi8p7GRfZEm1TczZNlmJo+JGEu/qoE9IRNfTWu1JmOLnbp61dWuUnO9hTe3qK3FymlcpXXNteHwvrVtrVqaVxvetYarWe32r6lpVaEMM22deRNDa4K/bl2jGlq7vs5vMC3NcNYZzvoWHvgwuhqWW7m1amnrUIvR3WLpGi2c3x1uWrfa8FocONvThgsRW8C7LmOLqjW2yGpcoVqjYZXVY3XT8kKZthBtrjMcRjf01lsZzQ21xtlSS5PR01R4rIOpqnAV0UaESZa8JejeDfV5bIvHZ0VzT95KnzfZSrAjrUWNnfrxe23KJuKWwSa1fKSSfFoJWwW3pPvo5YPKdcS7HFKX6b0jE9r/2Tr1zTdqjXqaChNXdMYgxcatDI8U8QJ5Zb5Zpw6s131rh9hwtNX1AT009q1m9beOr0s0KJfvpze+2UsHv9Vm+mOLlp7YV8OfqVciVxbkZz6Z0dpTB6vv48uMlkqN6VismeV99fg3e+ikl1qDGtF5xlCVPrZUB1Ss1VvH7Kz4wyu1X/37eqf3N6SSrO7fJq8fTkpoVMwWS/EaRYl2Rd8ztfXx+cq399DPts/rz192atZxffSzD+r00mrp8IY39WKf/WV9r36VxjDZgRp3aLnOeJWfqY1U//2hGvjgQh04vEVvLDXGTfXWd2tW6am6QTazcvZr8j5m8wq/vdDV2MUA0887wSbmLR6dGc3PlCsVTm5Mg0nQQxmdVtWkR5prNDDeqTXtFbaMrlAskbEe5YXxTuvXhHLJEiuLx+1shdc120cme/tla7U26m/zTav2qF6tjxuHSamMEdasVLpS2VhSifCUvHVSrNMGX8oal2ePWbQntGVps2li7KdktVWqTbM7BoSnXxLiwTvTtFLtKuksVSa86Gdl8gsW+Xab3ixRztyRLftL4hrc3qQVib4sbkLnl+QzypR0KJHuZXm5A9piUdBfavTnVJpB5axXe8LKjqV1rDX8M01DjPZO85vszpiKGi98QBiPSiwfvx5i4UY1DwPmjGlPr1qtCetsFWyz6zHVdfpXS0/DuV4rcui+nLv5Y/OjBRnUvA0TnVK2TEfvNkZbV5fo9DfW6PGD+2vH5+tsQulK8G/AmkbX7WQjZUBPvbdylUb0KNF5b7VoSYJFzle5oRhiNjKu2jGmg4cNUg8TE0rZAi7KacfnGq2z1l/3+DoYkGlVPpfUX/eNa7OBA7Ro1TpNbYvp6i//fblALNmhQ2ry+na/Cu23RR+VWJOstbJPemGW1sQGBa3mv4JJx/bXttVlemXGcg3o3RM21a6vNAYm2ABMOrAQi420SXjRBk+WdQHeKGV22uyM5TcdvfgHEf4NRKaLc8GLvio8N8no+A96ziCy7kuZBnba5mn97cu04TJuzDeoLT7U7DaV8UMLnY3KVtpKONOizniZkrFmpUuSunW33rr4E1u3dMZNJAzShcNW665lMV0+trdumWKj1uiCmq8FqyO/f4N8TkSMTmsE63SuFvKM+UYttEkIo9Rooq9AlU9kbXSRc8PcYQQggsJWxKY64P9PwG918OM9t+wkteSz2rxntcpMPP3gnXq9cajNF+sS+sf8VVqaLtPAzEpduPtotWTSmluXV2l1XLd83KnJx/fX3xau0pK2lLapqdCUFWv0ZG0/qzQKR1dB/3+GbhH0m3fnRKtiPBD/fxPK/j8DWf1md1NY0FW7Qv4zMK0obRMMC7a4TWzGdyEYzuUhiqxNkqUmqtNJ62ObIxM2/P5DyfVfQj7qsPJM5EBxkUTjk4eUlZ+2iTFlcRmTtyVGX5i5NwUmHvNGHBM+r+WmE9TH1Ar0yPArS3GljR9LZJpZVBFGzf8t2NO00Uy8JPzc8KYm9gJkrGtTIU3a6lNiVcqaAsGdr3KrI3Xmx2RSlipvNq1w2vNLVV2e03eH99NhW1aFusayJqzZmgnlmOSwfJzspS0nOHPWKAm+Ay76jYj/J8J/NjEWAb9pUGIN0mbNdOlbs3TBmzO12T+X6YJ35omPb0phGtNW7/5yhS79ZIU1ZIM1HmDM28G4Q4ujV1BomN8LsXlr8NBL1iXms/9mTAfvhJE7+SmXtHZ9ap7Nh9ZlxrzthIdvoNfoDx+vUK/xs6yEnE5+7lO1GoNnw82PgFDZgrIaIDJ66NTEHZPDIOZD9qRatbwtr8vfnKyOGD+kZN1qdfmsMa/LPvqSG50G4DNSculQTmHYcV/X3N34/bOAZjWFj2Hwm1JmU1ThR6mszljEGTPzkT0/1hGgGwf5WGpQnuG3v1kb+KGp4vyISKPKbp9moVBg2rElgImDbsHbgsao7HAf9K/pOvC5Rbrk/XlKjZ+kGU1Z7fL0Fzr8hfm60vrqx+/O1zrrg8P+uUSfd2bVp7RT35m4RjmjqdP6pOKxRdpr3JfWPpHWGpmpOz7Xt96crzNfmqtvvTRT90+v16invgx0/O8El8/ZwC//6+G/PQBszrA/KVVbg998wFhdt9co7V3eqf0GDtdWf5utyU2Rqu6er4SJ6ZLSclU/Wa93VjXrwg/W6epPFyt1zyLd8sUy/eTD+dr/leW6+rOF6jRGPvWt6bpr1mJNaWzTaW/M199XdVpnJtVgjFn+17kUrIasrSJMkdz9b0ttIEY69sUpasya4rlznyAZ17Y1aV2uT/iCePu/LbA8JSp7cJ4+WbJI4+as1j8WrFP8oeWa2JDWI4eN1KF/m6t/Ll6lPk8uVjad1dp8H418cJp+99l8nfcpv/QS2UBL6YinlujTFQ36xeR5+tmHaV3+zgqrZ057P1qn9+taCp2Uy6nOVh87WBu8PL9Fd09drY9sAI15rE0/n75W7V0tHb99jgmIlC79qFHrbDnaka/W2Een6Z4vluisN5fo8YXr1NBaojtnrtbTKxrV94GpOvuDhdrtten6zUfL9fTinEn2wmDMMwjpDit/eUubPjSaJjXZYDF/qc2U3x2R0p/3GakpR21pA2KBKfDlmtmY0etL++jdZVnNN6Hz/mrTxb4zSjfuva3qTx5hi65OnfTmHP12595aWFqm+2eu1E/eWqCLdhqkfx20tR49bEs9dcAorStJqCoo1//rgX3w999/X9/+9rd1wQUX6KijjtKuu+6qRx55JHzyyV45e9sY9q3Zk2aA0A8cPnMCxb62HyY7TtzsW3ODl3jgvz0AunVV1uW5eJCW2VyDTt6qSo1Nae0/brKq+zTbmj2lTHuLrt2pVIc8OVd3fdGi8/YaqD65Sv1yYp3mN2eUDKuoTltFxdTRWaW7Zi7Tbo8s1jNLS3Tvh7NMxKU0oLxd+4ysUvLumVrYwNcfMa1oatfQWyfpuZVx7fjgF6p5qFatbc068N4vTFoaQ9pafWiVSVFjjn65Wr3ZnNdZb63ThW/YQMq16Yx/TdHJW/bRa8cP0xmvNeuOPfopz5rXpOxWtui44aMlunfakqBmxDryNqjatNXAnhqbKlcm36rnF7RqjwnzNCe2PMwOpPtgXZv6jluk6fUtOuKN6Xp6TkZ7PTVLLZ2tmr90pUotDSy73xCbQe96Rw/NbNQc67zyexdqRnNc57+3RM2mWp48YqA+a03rx0bvqca09dm8DhxQrclzE7phcrtqUlmNKKvR1R/OVGl7hVi/8QjS0KpK7dWzTLtUF+6/Z9LN+tnH9UreuVAXvbxcK0/fUlFrTrXr0prSVqdpLaXqad3/yOHlit07Tam7vtDxL8/QT15bpvJ8Sj/dpkqrTxmu860tLtqhv55d1KCaW2eq4s55+teSZpVl22Vk/m+Byy67XD/84bnG0DHNmjVHCxYsCgrBrbfeHn4Rad999w/7/ZxR83jHscd+R1tssaWmTJmqPffcS8cdd1w4a/jzn/+srbfeRn/4w0065pjjNG7ceN1559264oorw+MeQCzKZDgFD4Kki7X/W4AsKmygMTQKNsDIIo6FPykYb8T4iMtZLNe0WR7QjphKS8pd+jYLr+iKJ71p9ybL+VkJfm4UfbTwa2JJ+9thUz6rENSAwkZBgQZKLZQF5vV6Kh+VVtowYluBNFAJnkJZUAuODrPLQryvIgp1YVYq7cLtdS7UH3rYpiQX4Sg/aNv8XV96zkqmPBMOhivWhYtjepTKuMotNTUkDHUG/ImQkroUcqWsjPW1KqxkCm0OUDrlF+peaKtCqxQMwPZ4zKgo9B2lkDpvuONGUc7+gZHf9+A31dOhBuDgHvj6+34FGsBZHPa/Ah56aJzuu++vQVpzksqhF8fMnDQi/Ql/+eUX9dvf/jacrg4ePDRI/1133UWTJ38R0vJ2H68gjB07VtOmTQ8f+HDez6s3ffv2Dhfn+KV20/Gy9s80bV4dNYUv8x+adDaKnn7u+eiXV10dvfXe++H907/cfkfUmckZPkuTszT5fHhH47a77g5XisjX0ZkN9gMTHi6EWboO+4N92513RSAif6cR88nnX0S/+NWvwwvw+Enj5ZPno08/i266+S8BD7R3WkSwLf3q2rpo6vQZIR+0ej4M+M2K/nxr4aqT00De3974e35VbYOy/o/ZtKHtwoO3mMKf/yWQzfKa3CPRmDHbRieccFKwd999z+i73z0+2mmnXcIXx6byhINZrmo1NDREm202MlqyZFkI4woYXzFjOATl6haHtFxkJ4zrYX6d67+/C9QF5Lr00p+G35H40Y9+ZFPMsXrhhefDA/Cvv/66zjvvPB1xxBHhNg/62+tvvKGtttxS06d/qccee1T8sB+jlKmKy+9HHHlkuLyxbNny8DsZ1113rU2Fl4WvrHhQnh8GQdebOXOWzj//PI0fP97sC/TSSy/aaK7WiBGbaerUqUEHBB/vWJ111tkaPXqL8JNy0ENVed71rbfe1jPPPB3uOuy0084qLy8LFwr5GOnUU08NH0/5kfr/gf93Q4wHF8NnxP8jKCgI6+1ihcfHF3ZXGkYPxqaq9eFA8WSNG/N1OLvSsAsTfkp143zEZS2OPRHH4UA6t0m73ubR53hJ1/O2/wf+Xw6mCuZsAGz2j0VaHX5wDr24mFH+D/wf+H8fhDOgKKuFJwwrHISNemKBlnTYkg0hGCThhhAlbSmVjinDT5+kbLnYWW1ru1YLb1EyzQ07W26xkA47HSFHWMx2OVX4fX6LM3euaMGd4DJxPqY014gSLMYKwIFaN/CsglnkSXI5IjJf94EVeGzRF/xmKJ+E/DEn9w+oE0tJruQU6IvCDUE/SDIJYEOe2cXAcXc5OSRjJyLPbZYQSu6YSmxmaU+VqdQWaOlU4ZSP6obFZZjdbNHv9bQ/hfoXyufGSjd8Td2y1h4OSc5HuurGI2alWesHw5Hrus4e8he1V4Jnl7rqSVmgBPgRJ8oJbqtvit/9N0inKLNrMc/9CYLNU/gJzwJeltWhggahPkYDaQptCt1EWO2TBTz4wc9vmpM2U1IID+UbHe5O5tjbN1dX/u4+tADei8kYDbnE+nv7Saubx+eY9XEa8LAzP1GqeIvN9VbPfIklMRU20ahEpkq5kmbFslzHDRTYX2vfqEPzTvqPB0BOg6OUzhyW1g37bx7eAd/iiUUaVRnT3oNLVZLLKGEt3ZEsVX19o3r07hFOInPprHKlKXWuWaO+farVHOfaF6ew1rhRXmWWprFUGlpXr9U9+lgFc2prblNFT27mF9Jwe7WtrkHlfXtaY+ZswLUaziqtnj5dm207Ri3WEKXZThuAFUqk29TR1qpUj37GdO2m2ZUqbx3UsHCxqkeOVGXe0sWSarMB0F7bqF59exmTt4c9Yq50NdSuVk3fgdY8xuYWFu4EtraooqzCOsMGerZDJRbWEa9Q/QuPq+S476msLWNh4MypYcpM9d5hjMqzCWU4dbVBwC/MlORMrYqXqLSzRW3lPZWxjiyxOC4oxtM5pUusDjaYGteuUM3A4UaLVZp9P2uD5jUrVdlvsJKZVlWmpbU9yhSfNUupLbe1jjGhweCy8mExLndWV1WqJNtiDJJSnp+pMPrD7zqF02+uB0t1kz5T7522VyKWsjbLKluSDAzHZdRSa6N8Jms0VSrXmVZFaanakSTZtJKJVOiz+dOmabOx24ZdoKTRYMNJretWqbzfwPAburxx2WZCs3JdszI1xoyJ8tC3nZRjHZo2OhPVFUp1NimRqjCxkVC+vVG5sh5Ge5vyKWNWa7dFPHmy/c6BbU1TMXqNJ1rqlKqosf4o0xtvT9ROY8eoZ79yzWzI6sWlCf18yzbt3bdaY0cM0vMLGnThF+1KtedNyHKrjDb9NwMgu/GVrS4IQ8IIT1nrxfnh4JgxWrxavxyV1sVb1RijFvIhefgeyN+q5OI8TwfyFZz/nAQ3Z/mmiIMIFsDk4VslfsccN4cUxd89AeTnxyDZ3uKyPovV559/PhyQkI6FLxf8YWQ+EGC7i2+d2DajDB4bZSGetRmHu+qUzQMQvKZBGNtqvCnAVtmYMWNCmVzs5xMZDk/YMgM3HxqAEzr++Mc/hkeO2KYDJ/G8yclvYwFs1/FhgJcJ8P0UbcOHBdxpJw+HNiz0oXPy5Mlh2w6c3G8H+NAAOgljEwBaWOzzGCm4qSffRtFW1B36wEkbEEY8bVOM8+mnnw575cTzsQP15Lsr7tbTnvQhnxSxScC9fcL4opL3haCTdz7Z4HCc1IPftKftwMnhFHTy8YZ/t+WPytJ2ThNbmHzORB76kPaCDjYgCOPtzwMOOECPP/54cLOx8f3vf7/7my/amh8evffee/XQ7DU6+6M2E3rGM7CNaRZh5gpmI2DGjDrDALChsB6KP84oNgmrYMpGT94kqgk3peM9FEs028gufBVOo2BjqCCNgiG82MYQ72nxA56HDyE83tM7TmzweFmeBzf5MMXxnh8/jUmY4/BwbPB4vOf1DzBwO27cpCMNfpjCy/C0mwpzHE4H4ZTpODdVt+L8Xs9iOgBP6/k9DbR7nJfrbmzPQ7jn8XgMYd4eXjamGE9xuOMsjnecG+fzMHcThyAgjLdlEWg8tItAYhAgqHi3++KLLw4Cj1+vJQ8Q2Qzx3HMv6K577lbO3JVseCRM87CZH7UskTXVIpm2mc/sRNr4mBmgwM9dIj3Af6QCJW26icdadeGoJv15rx1syoo07LHlOqZiqc4cYLpal5RzKYmkgHgkCFKF0Y9kApB+pIVZaAikCJ9xMVOQH6mBdCAeoDNcyhFGWmaQTz/9NLwiTx6kNJIKXEg0/46bMDrLZw3SepnMTuCETiQUjIOUQxqThzSkdSno5VAfOuHZZ58NHebpgEmTJnU/E00+l/LUAUAyIm3J421QjJOHu5CIxYBUR8ohGcFFPmZJZkRvY5gFmn3GBaczFjMuZZLWmYe2Y0YkD/1BOnATD020HRLc27U4jDx8NMrWMuHUDQOd9Dtux+n5wUt+fsCQKw7MLocddliglb6ibqR1OqgjwBY6T3aDkzQlVqeW9jZVl5WHrfKpI8Yqse9eGn3/nbr+9U90Y91w/WnrTo3tV6nRA3voxUUtOm8SXy8Y3/2PVCD6j5Fj0VHKJEDadLZkVleZpnPZ2ELj0jAQylToD3XB+FQQFcbDXF0hDw1IPh4M42ltACYo/toWnDAwKhRuVAKmwH/84x/dPxoO4zLAwMm0SgNTtqsBNDqfWYMTZqVc1B0+EYcZUXf4BpKHyfyn/32guSoE8L4XzEj8ddddp1//+tcBJx0H+HPdAAMZnF4PgLaBdh8c4AGn0/nFF1+EdqCzGZAA6g6fmIOHfDAhA43BTz2oLyoj+flMngEMTtoQcNXFmZJ0nMHwfjxA/VD/uDcDswIuMGBa6u7luLqCCnXssccWmLJrIKPGogKRh190oy0ol/eTaTMGrf9OOjyAZOfsxdXlVTZ4+/XspSaT4L2Nx2Ir1uqjm+9Tpa0hy5asUNn3jlS/bx2h1XW12mbUFmFn+8v771JpvyHa4tij9dCctV0qEO+OZZS3tVXEAt/E9Vfgv6sCxSJbxNk0YxOfTTGt4vZkzBZwpbYo4lt9GIWGwk1jYmMIQ69DwhWHYZOHONIXx7shztNi3I20w4ZBPA4cGCQK6cDtdMAwdCxucGKTxuO/rhw34HQ3uNwGSFscX0wTNGA7fozHF7cXxt2O3/NioLO4rbBpA0/rBr+n8/piHFdxmQw+p8nDyOd5oNPLwk+a4rojpZkFrrrqqrAOIi1paAsGyUknnxzWQ7zeheCDHoyXx6Oy4CpvaVX7869o5qFHS7+7TT3LqjSwpo+qevRT5ZhttHSvHbXnHTdpx2cf1WbHHKs+Vod+NV3vv5mw3vbcC7TFcUeHPbwyLp/YurQ0Y2qP8XySh1m5j2+wMT8Xazn/kQpkyr+q4mmdt0W7jhhUowM2H6aRD8/QvhXNOrWqIUgAJAPgi1z8LnWYmpH6ABLXpzqkP4BkYxCQxxdl4AQIAyedgdulJ9KahTPpwOmzBfnpEJfMlIH0QsqSFj82i1Q6DHD1wKU2QH5Xl1zKOe2k5cSbX8cgnHIBl/CEef5i1YJFLLR7HOBu0iCtUcu8HIC2c5qgk7QscpGm+D0tNKBiwWi0u88grrpQPob6z5gxo/uBFO8Hz0MaJDt4oJd68ushtDVqC22LtKeenpc8LtVx59haZqct06KevarV/18fq/29j1U6vEZzdtpW0Tabq7cxe4MtKCtLrG3ieTW25U21iYVzzVJwGm30sT+w4n3ETAV/4HfgvtIH6Wr9pXaU/rq7NKCsVPuN7K3zP6zV+Lntylk+dkkLCpAJfw5+81+rAm1iABSDSf5UNqlsMqdfjZQu3qoi/I4aDUEn+I4Nbl/ZM9X5D6x6h9J4AOlQR6goYT7V4ibOcTJV4vZps3gXyHcVaBSYyHeBfHflgw8+CCqDNyK2q2UwEEzCoEW9gk7KcX0dm06HHl/LgINFG9IPXDAgdLA7cvTRJs0MfBeIeGcS1AB/yZgBD8DMMD2MPW3atNAOMCADhTwwK8zGQIEhYUxUxt122y3g9l0kaEb1wU0Y6gfl+u5LsQr0r3/9K9BJPHWH1oceeijUC90eHKhi3gbU3XfXEomknvvXszrsqCPUauWXJU0vmLdQix/7p9KN9TY79VfZfruo34HfUO26euuX/kZnWitXQ4e1nZXparCrb9BBGH1Af9A2lPnUU08FNdf7g4FMOh+8DlyhGTe3NqhAhY+gnNW/BpgFulSgxDUGt02vV2M27H5v8l/cVtXJiJuKeeU5vMlXKJ+IdPiAuA4bXXjc16c5RigM7Kt4GAbi0csJo1OpPGk9HwtnGA83nYx0K8ZJfnRa3MwGMBGMwUKIMBqNTiMP+WlUmAgmoDFhCBoNN2kwxThpYNYq6P0MXg9joCL9GQCEgdtx8ltM6MGEu3GaqCcdSD1J66qD0+4qBnkYDNSXPAgHv4fk9UdHhybwwMDQCVO7auH1JA9MDpOyoHSc0MEAoEwkN7+0zJqIm5LgTcVTGjZiuA46+EAd9e2jtMMOO6gp26kRwzdTPJlSb2NKysmtWaG4Dbyltz2k8k+na8Q2W6nXmJHqVVGjSitrzeB+2u28czToyIOUHDbE2q534J0+/Xqr0urS2dGpoUZbwGV8AU30gfMK7c0MAp0MOtJNmTpF++6zb4hPGp29anopawK4GhxZm2VsUctZEQw9qbFJLywqN2daZVbnEq7j28BiM3Q9Jxf+mW5kJquLtuuxkQpEePTVGSBua4ChqbR+OCqu3fr3VJ9kq476oE0n9EvpouGWzwpEesDcxYsy34EgzBdldCgMQce4ZCSeAULD0Ll0KOGkAS/xBelTUBNgdqbmgw46KKSDcV1SueSnbFQc8iAxmcIdH9LUF4qUCRPS4Ox/0yGkgYloeOJgRtK52oS0vueee8JFQFdBoIM3zdi3BlyVo0zaAuMLUpjWVRRwIvnAwQzEAIA+x8lMxaAhjLKgiYG2/fbbhzDyM1Bd2jNAUB2Ybd58883wg/rMftSHekEHb7PRdkBne5tKrO4x053jWZvd5y5T2+SpSr73mVaYGjHw8vPUUVajptW1GtzL9G9blL741ts6dL99FRk9CVN1AOhk4Uw7UT/opA1oL287V2NdpfWZANrpQ/rAZwDq/qbRud9hh4ufYVm2erFqTesY9/qzevzc32rzvv1V+acDtU3/sfr4xN/r9g8X6NLFPTTxcBtM1rQ79CzVIc+u1gcNBVWyGBgSm1wEB8Ur/NnQ8BzBkmylrppdocMndmjvN1Jana5SuVWeDi42gDOvQ3G8x23KOKPgLk7nbhrSwwD3O5DObY/DXZwfpnFwXMVp3e9hG4d7mDOo4yHO0xWnLbaL6+b5cBP3dfnJAxTsgvSy4DAIYZo77rgj3HCdOHFid3qYikOjW/70Rw0bOTQweS7H6bRJxIqkqltWKrp1vOrO+rUa73tS4qmevK0PUmXq3G5zrT14T+Xuvk41P/mREqkqlaUztp7kW2ODXGQLzaz5jVYzTj/g5RfX0+uEkLQ/bJ+YFQ8/CpJPmypN2oQJh/xyXTn7bzr6rd/p7rf+ppWd/HBsm7KdzRqQTmhk2UAd1GO0/nLA9wPzA62XvaWPT71FsRJb1A/uH7STvV9p117Ptqp8wrou5l/Px+vNeiG//qJFN6yPdOAOC1MJU04+nw73LqKYTeE1OW25VeFjhOKOcn0f1YZpDabzMB/1xcCs4PFIRmaDr8MJLqb/zz//vHtr1SUrDY30QLL7/jngKgPxSBsANzixkU5ITqSP65e+DVq8PYhUhTYAdQhpTecjWQF0eKfTF9TFZSIZoaN4BvAZE0Al2DgetYawJ554Qv/859NBdaEMZirMTdf/QQNGDAmSbPHiBRpq9JWkYhoxcrTWPP2s1j73plL9e6ls5+00/MRvW6pSfdRvK42+7JSAn1dHe/SoUWu7LXzLC2VSPusOX0ADrEm87h9/8nGgoZOFMxsEFpbpohNoqm9Qda+eWrfW1nv9+oawx99/Xo8t/lQzVizRqN79dUTvPbX1sL4aw5amQX8r56jdjlJnm9W9oiwMtnmTZ2rs1mNDfN/mFtVUV9kM3zP4HeJcGwl3rSxHlFKJcrYktoGeKDH1psVoKzWbD4M2lPUOYQ1wu68BNp3G9MRIpoXpsjFZ/euQIbpxp0F64Mvl2jKV1/ZlnYFZaCyYBWaDIXDDBHQgOjgd6gsumBimp8MxqC00MGGkhWGYPokDD8yMxCOetLi5yuDri2KcDDAGD2EwH4zK9IzaRTz4yANOaGI6xpAfZkTnJ54waKcOxBEGbnDCIFyvYMEKnahJ4GYxj/rl9WRAeTw2+aEd3NBFOvR+BhFp2Mcnnu8f0NO5OkF5qBMMZj4BZHG6Zs1qVVX3Um1jgxrnL9Kyd95Ww71PqPXTT9Vp7VdXXap0wphh8FA17jJavfb/hqJBA9XaVnjbceasGRpoOjg/3u71bGwo2MTTxt4H1IG6Qyft2pHu1MzpX2pg/wGqba5XW0eL6lqb9N60T/XXT/6h5xZ+rHeXT9WspjVqrrNFcNLWPk0t4X7UISN30AmjD9DWFYO1bfVgK6culIN6tsoGC+3cYHWifZutbMpB9aXPGow+wmlDBKLzB6aptV4z1qb1Qm1ct+3Urp/v1EPX7NpDJR3NmriOmdcGSGSynpt8ARCsubAGCCzvwQUHkRuabD6mliinG2Ym1eeJNYo9skwrs+WmO65/RxLbF2p0GG6YCRtG8/jitKQjDY3gYcVpHY/nwQ+D4IYxPB15iCMd+Byvx7mbeAxhXo77HRd+x1Uchu11ww8U5yV8YzzF4RvT5Hg4/PrBD34QDo+YaTA/++lFuuiSn+jE476jqv5Vqi6tVHlJtUrXtUg33K8+v7xB9S+9bIPA5N2wgRp13DEa8vsrlDrn++pxzNFWRi/1LDV6K8vVI16myooqlZYV6MIgoJxWpzPUpSSl0nLTocuMtvJKJVOk573NcmXLOzTD1JRffjxev1r7im6c/JQWNC9TZWmFqksqtdmQLfT7oy/VHw88X5ftcLzO3mJ/bdd3MyVtVqmssLKsvJqKHqownulRamVVFX5/wGnCQNPG7VYc5zZaxaBB/TV44GD1NdVn8MBhKu1RbT2S048nV+qAl1s14vFV+uNcDrxYm5oqFJi/mK8L8DUy/6uwYTauGTH1FPalIZrOxc3oxHY34TR4cRg2Yc4QDADC8LsbZvM8SB7iiuMJ83gGAzbx4CcvUpUwyimmyfF4GA2KHzd43O3xxXTgxkADaXF7esrxMjFOk9cTwyL5qCO/rdlzZ4dw8PAd65Ocan/3+HClhLbkjaK5V/1Bc049W71XNRrz2FRdGlN8SE+V33ixWm66XiNOPM5mZmMkbsh2lQlAk5edovy4/3JIwYQfzLbeKzMmLEnxrW/M1rWWN5VQvam3Bz18sU579/f6omWB1qU6lKiwQWZlVGYrtFvFVrr1gAt046CjdcP+39cug7ZUPFmi0mRKNR2FMjHx2Po+xOD2/oImoDve8tIWbK8mSq1/LTzEmT+fMfXS6E2YPxazelhY0vIAORPKc//5Ny3e7UhbwKMCGYNbe9qKIsQXDrwcukX8V+A/ugrB+zk8PHXl1kldOLpGfar7a+jTs3RMrFWnDC48kwzANH5jkjCmdTrUwwDXb+kk0pMO9QF9GzcqB/o4buIBpmTCYBjSsrvCGsDv3TCFUg55mNLZeUDFQIqAA1WCLT/HCaOCE3UFOpjmoYm1hNPJdAzTQq/jpj4MWHBwDsFtRF8DEAZN7KPTgezUjBs3Tvvss48OOeTQgL+hoVE9aqrUZAxVXm5METf9ecok9ZjwvMqOOErLq3Iq2XOsUs2mU5fETI2R6hcXrl9AD2VBE9dFOAuBdmiingBqF7srqAyExW1x2VTfpF5VNfC3VppO/NeZr+vLtQt1/C6Hq29JlTaL16h/RS/lW7IqN2bminZTsw266nJlOtfvyICT9QB9wKzFdinlO9B20ElaVCnqSx76Crq9j4r7sNnUrXLDWRLF1NyUVszUexvSyrSuVsf7k1T62WyVd2SUOvJAyQZiZJJ/tdWpvH8fHbDXvkovXmoDPKspC1boX+0x3bh6iP4wulWHjx6sATWlenR+vS7/xNatlqYgtLtEeNFViP/sJLgIkB78mgxvNFw6MquLR5jEsUpTMSqPHssiFDfMDDMWX5FmveAHSzAOgD7v16X9bgz5HWdxftzgR2VgpwM8zvQwCWsIOsIHkjMmujMdgdQBJ+sCBgVh6L10CHSwuCMPOibrBhgMtYRy0D+ZfonneY0LLzw/lElns7X46KOP6oQTTtChh31TtU2Wv6qXku0mRctKFdVEqr3/70pPnK7WYT004qIfKFXWQ2u7NgoAv4sETS41nSYGKYO6ymgK94N23EGpThvwppv37dNfWdPK6lbZWmpIpf429yM9N2Wiakyyb1E6QOcd+D31YIFoOKnHiy++GAYv7Us9YWxnWoA+ZGEOA/uWNXX3LUt+juLQQw8NeRiQ0Pnl7JnabtTW3Jy0fM0qMfWso7bF+qW/Gm1QtdfaumVoX/VKZ5R+83O1fjlX9dNnqbnaZqJ9tlfNDtuodNRoJVpMGNmUx+EWB4scdlKmDyDWIn5vDKBs+9N9EGbztoWuH5ibgqC9dF2GA0G0+ePzo+RDPN+9/gnvrzeLwvPePPd91afLyW608jxAAazDulyFJ9WB6UU/h2cNGWzr5GCT96OPPgpuwKRbl2s9zCr6fXDr/GAX/3iMMX2wwcUrAIAtaIMNmOoRbGPWYAMmoYNNmDVqcPNigINJ02DbIivYALj5oZxDDvlmdM0110XHHH1seDodoOzHH3s8uIH5b70RvbnXkdHcX1wXRenWKG//pkwGfy5qTRd+1AZYvHhxlysKP3gDGGMFG5jW1XaZbCaqb2wM7pc+mhg9OeetaNiNJ0QHT7g8qo8KNK5Yav1hzTp/buGnAWnhNasLbZMuelJ+QtHz8CY8gm0zXbABnqCnPiYYukI27JfHHy/Uc4M8/NDOsqVR7btvRxOPOjX64KCjopmX/MYIN5rTndGSpUvCSxzA0tUFvpgzo/CcPr1CH3RG6ai5oyOEAQ8++GCXq/BEPeA8xbP5PLdvA4TGjx6ctTo8RR8bt3Qjfv2q4Ud69NDc8ET9f6QCFT4sj2nqsX00uiqhf61o1WmvNenUsjU6qXpN2ONFKmJ8GsaNdETKuzQGkG6EWQMHP+lc+uD2GcLI6o4Hp0t48pPWb4UC5HfdF2mO1CIt0gnp4QdpjhNwmsgDTvIjXdi6pEzCKYfDJF6ZOPPMM4MEzFp4eT6hVz/9QAftuUd4S6eqo1PJp/6u7JK1aj7/NNVUDVE636ms6e18mB9ei7d80AROl5wAYXErj8uFK2rrNLLXQLUkTfWIxzSpcaE+blqq6R3rdHC8nw4dvotJx2rVzl+locMHKZOPwm89o8JDs89a1Id6Y5DizGCEkYYwP3DDDxAGHehJZdlUWAtUx60ts8x+PRTvtH7LtKjPnDnqMX2Rsl8u05qtBqt2m2Eq2W13m63K1bKsVhUDqpXM55SJWR9ZnV1tot1DPTeiydVh+MF3wdAAUE/ZTaTPaPMDDzww5AMP/MFsDT7yJRJxZWxWebezr/7c3F9HDJaePWiQ2hIpVf51oelUXz0IK1aBNpwBxi+JKu6fH+mx2TZS5pp/bZQaN8uk/eru0ZPgJ69wT1gU/frTFUGS2/QcpAFum8aDjbHKBAmLZDUGCGGmKwYbKUcchhnA40012SAeN2+4eDwzADZSDBtjDRfSkocZCHqQWB7Pz5NhQ6OX6TSZWhF+row8zFS33XZbdPTRR0fvmHSxhg1SN9eZjxo726NFL78QvXnAUVHLS29FV1zxk6jp+feizub2yARA+JEOJGM+b2WaAactHqMOK5NysplOo31ylM7lozaTrB35dHAvWDQ3emzm29E+D/4o2vPu86O3538atRlN4IPmSV98Eeg1FSBISdzvvvtuKIM0i2wGyeUKaakz8XPmzAn+vOFfumyRzR5W95a2qCmXDu82PTL+kSjL40kGq+obos6Otqhl+dxowfmXR+8dcUo061e/jeqtT5Z+/llIkzE887r6hbo8btIXNzRRX8r87LPPu+N9RvXZnja+6KKLopNOOslmz0PCD5Awq0+cODHEkwfJDh5mXPzgYgZwnMxUuJcvL2gdxcAPkWw4A6z/SbZNmeIZoHupjGwsy7colqvSHiXNev6wgXpoVyRJmRL5xu40LkPZPUByMTIZiUhQ3G5j0GOJw+3Sx+MLo3d9nMe7Id2m4j2s2Hg5borLLTbFaTDgfO3117X//vuFhaW1pen1F4bLYmO3HK2V//i7Zh91ttqWL1MNT6VsvZX2f+spVR5+gLK5lKqP3EfxMnY9jLZQHnRaWRjKNOmU7ConZlL69aYZOmzcT3X401dpcf0CpSx9eb5M3916f7131j26dY8fav+Ru5ogNlwBXyH/xnQDoQxzEx+PF9Jy0Yx4dlrw83lgvKJK+VUrte6p57TwuPP0xbFnaMC7HyizZlnAw+5LSaJc+b6DNfKuP2qfZx9V9pRjVLbHruq5ReFgK2l4CuV09WOXm3XJ66+/Eb4tuPDCC3TuueeGxT9xgM9ySPnLL788HOZxh4pbtByauVYATu9vjPe1m2K/1//fAcvd9XP9v4fuy3BN2bgtgk0NSkaqKEurj42NiUubNYO3BGMl4ePnL47vrzt3761teqf0r3mt2rV8rbZOZFTfdRDGFMzUBSOx0mfhxDTHoROEE4aaQRhTGX5s8tAA+NlNID8LW09DfirPoQeLXICdHRqQMlFnHCe4TFKEMDqI6ZYbpCygwMUC8qwzz1JLR7tGchmsX1+d9a2jlC/JK29MsuIPD6hj51Fale9QcsQWSh2+r/IVKcPNQVadspnCl2Gfffq5trRObFhXr9bmFtU3NmjujC81wBa005Yt0D+Wfa6fvn27Xv/kFe3Rfxt1WvuopUTn7PBNfWvAjiqPCndlVq9bq5ypROBcYoMwVZIKKp+3J+0BULeGxjo1t7dpvqkJPUwVqmtt0IpVy1U/dYYyH32uKVdcodzzE7X0409tsA5VW2dGq1euVmc8pcywgao6+mBVHXmwPuto1aBRWwT89bVr1d7ZrnqrG6oZvzC0fPkKzZ05S9OmTws3Xvn6ja/I/Ao0i3Uus5Efm99nZGHKx0AwO7RSH/qK9PQlvAB++hAVh77BJp660m/Ek5a84GAwgZ9+o00IBw/9S9mEYzg8m7amQ6/WSqeNlj49cpi+v0WJbvvS2hy1njOAYmPCmzOD7oMwhxyDK0prUCqr3tVJjaxoVUnS9OEYLyTEtMNTqxUbv1ynv75OGVM8EyW9VVZe+NFiKs6WGYyOH4bzMNwYd2NjSMd2HczvYUgNbMKJ9zDH4WlpOMeFxCc9bsrEDR240UG5uPan31yjpOnH24zZSg8/+aSO2/8Arb3iWjWfcZGSpXn16jlQtQfuq6HjblJV34HqoTJVlRv+ihJVlBqtZSWKVZSZbXWsMJNNqLyyQotTTdrv4R/rhGd/rdrquMotftTAYTqh34565Vu/1R1H/9roqVYiVakeJsloL68bh07sd1daOSmjNVZSWjiwslmFffrylLWXlVVtjNxjzmKtvOzXavnej5R7/GnxhmdV0mjjI5Kdd1LZ4Qdr8J23qc89v1OfS85RVZ+BVn9rM3ThSrOtDNZmpmYExjzmmGN02mmn6Te/+U1gPNrJ2x3DFjM3W9nZuuuuu3T++eeHrWqXyN4P3gfuL+YF7zPcxf3q8R6G33nG05OOsnAXp8VmbcAulZvhZqp7V4VXLR6ZG1PJIys1+uk1YZYs/hDGTWEAFGCDARCzaT0Wz+njtYN005R6PWnCti1frZQtjAq/N2/JLZ7frrGlo8pLkupri0YWrSweMbhZsCKdWZARRuXwe7ynpUNIS6U8jEbGJhyDm0UP+fHTQIRhb4wTfJRJh/J6AFKGjuWJxZsm3K/Ymx9owTdPUf/ySqm6p8ZOuE97vfiUqnoPVs8+vVVTWaU+AWdfVfXoGeqW6tNDa8s7tOc/rtADs15Qvl+5BlT3Ul1pTv169tEefbfR3F8+pbcvvE+DcxWq6dtH/XsZTT2tHSw/pg91Mfx0IDRDZ6hn755KGr6qfpWyZaoq73pSc486U/W/vVXJhhUq72udbppXz803V8n+39AWj9ynrd99QQPOPlV9hw41OvupZ1WhjftSri0Y6xvqZesYHXfcd3TnnXfq088/7W4n+oEtZO70INE5mLvvvvvCFjP0eH9Ap7frpvoNZvd6kB639zV+70Ns70PK3jjew8jvfVxcDoLN3Y6HvF+FwqXnYAemz5kgt0Xzej7fEMIsUICgAt3apQLlU5Hxd5nG5mt10S41OmBIuZ5fVK2orFYx01UnndBbt+7aS1v1SeuZhXntVtmi7coKP+DN9ITt6gxupjGmK6ZxGJYwpjLCmPaK89Do7ATgRnoTj9+nRxqDtEyb4GcngwtwxDOt3njjjeHLpc1GDFZFTV8d8a1vquOF1/Tlzy5RybChKh0+WO2DBqrXaSeoPc0Pq6+2AVyiptZm1ds0mslltXallVNZoqP/eY1eXT5F/VWumvZIlYkKnbXVwdqyZIAxakodnR2a8tHH2m7sdmqx/B3tHerg501nz9Zg7gK18nuttaYuZdXMjzbm2tVZ36q1axrVePVvVf/Q81K6RatXLFRnVY1imVK1JCKtHNpXYy78gZL77K6ookbptoy13RpVVlWG9446Glt0/XW/De+scvGOHRPOBmAMVxVxc0fprLPOCtegYUyAeG9v7ixxVuIqBIICG1zeH7Qx7UocNiolkh9VE9WEQ0Ty0Eeumnof0+/ko6/JQzrczNrQgBqMmktfer8Sz+yEGzrASR9DJ2GoPAg26HB1mL4v9H+Tpq1t1ytrI121XUxvHd5b55t6c9MXa4zD2SKzBig2YWQUqUB4gUSmRFG+Tefu31c7DqhSB09JlBgTR6XiObldnlqj0kdMBXqrzWaAtJJlNaqyUcxI9mmdRsDG+NQGc3tYcTyGDqKxcfv063HFOEmHlGC2CFK+pU2/uvwyzZg1x9SSmK6+7gZddvIJ6rzqJkWvvGZlVmrwWWdor9dfVsvmI1VTVqEeJuGRmKWV1apIlShfk9Bjaz7SiS/Z4Fk9I7w6UFVarReOvlq37vUD7T5sW8NTrR5l1VbPasWMlnIru0eyxhbBtoA19ShpalCF4aywxWbKVI4euQ5VLZivut/epiWX3aCONyaquryHSnsb7ba+Gn7b7zRw/B9UesKx6r3//krZ+qpXjeE3dWa1McYf/vSHsKjkkV6ktNedtsTNx/j8aMQvf/nL8LYP3wrARN5mzHikxab9vO3xexoYCD/S1uOxCcNQDnZxmPclOOkvwhwvhn5x/N5v5He304Qp7lcPczqKw6CTsOJ4bLZGObF3M8hMdY/KoJlcP81mgMcaNeRRBle5CfvYV8x6jt9YBYqyyltjvjB1oV6YvFivz6lVWaetwPM2Zdj/PPunebSgpA2ihIUXPtyg8lQQN0RjYxj9dI77MUh3d5MPP4CftO4mzvN6HnZqfvrTnwYpkurXW3fce49Gr7SF9w8vVlk2o45Ro9Xzz79X/5NOMAbNq8JUtETC6DJaY6ZPt7TX69KX79SPn71ZbRU59S+t0TlbHaGXTv6DjtryG1Z/KcnOTZnp4panBJpsUYrhV136tuXVvnSxpl31F9XE2tX++UzNPeUiTf/xFbZiMElq7ZrhdbQdd9KQ31+p7e7/o/qecJjKrR2qbMDVNa3T++99qDPP/L7OPfssffDOxNABydKkqioqNdKk3e9+d2M45ea0lsWlA22A8TbzNgEIw+1tj3TFpv2K29D7CCCc9I7H02MT7nk9zPV+/IC7Ny4bU4yzmE5s8niY217Gxm7Pg3H8Xv6GwGOPBTUoZ4vemGkYPCNJ2KZhvQpUdBDGLpAt7mINOmFoXhdv00/HPL9Wa1NVyrNVZgw2+YR+GlNZrmdXNuuEVxfqhPhCHV3aGRo8ILNGYvpDsuBmygOYrggDSEscQLy7sYljumPE4+by1kdffKZ3n3lNF/zsZ6ouqVaDFmrz+15VZtggLf7uAerZVqrOGL/naQM1k1dHuk7Jqv7q0W4DJr5MDzfOtEV9tU7suY0qbCbrjMEgNtV202Rqn5HZnoyrqb7epG0Pk+Sm6DQ1qOzNieq5Yq0yO2+pprHbKFNiC61szhb/UdhN4qsspmU6hQ5y9Y2PUxisPBPCXSAkOPVBLSAdNulwE45KCA6md1QY/ABpCEPX9rYiHaoDuyOkK24/2hnpittxIiwIIz+GMGhjHYCfMoBimsifNXUEg0QmneMjDfn9GwbSkAcVBTqpD4Ywyqbu5PVwADUKSe7pKA9VCgZ3GgH//hsgnLSoR9BUDOD5KDdAt6eH67IdSvX7HXtpYWteo55YayNoAxkfgJ8U2fS7QImcyjJlOrBvo54/aow+X1qn3d+RStPtytj6IIq1mOmn6o4WtSbLdNGWTbpkyPqLbRj0UvQ2gMGA2uIfgwM0FIznFQLY0txii8LJJBfn5sybqycf/rt+f8v1pmbUqPOdd7Xq7sc05Kofa7mpIkOHDtHbr7+qgw/5luXOqXVdiyr6V2tq0zJd9tJfdOiwHfX90Yepb68BKrUp75Opn2tXY9ZMvrCvnrcmWLrQGnfE5sqmEoomT1Hra5+odvF89f7Bd9Vj+53Uanor37K2taZVVcPV3ZRefO55zZk7R2vWrg6LSe4lsXBjC3DfffcN94H4DSs6BGb0zvcOpR34iAVmcwnHth44YCy2Fxk0xCNZwQMT0HbgYbDR+ejgPKFIvA8abztwgRPVgHh0axaQ5CcNbf7yyy93/0QQAgfVAsaCKQFOZOlDwnzwUA64wcHvPxx88MHd9SCePvSPgXzQ0f8+KKAJOn1QQxNrQ9Zx4GT7E16BTm8bnlbhvhfAAIE+1g9+CdKBV+IenV2r73/UaoKwNBz0xkw7SWRt4Ian8zeE4rtA3cODsVnTIXWY2pDr6NS/Fi7TDTPXmQrUHF4rtnFpyPk6KKN207mjuOm6GRvZVnkHGoIKYGOoOMbjPMzdABKEsC++mKwrr/ylhUfaZ6e9dMXhB6vlyt8ptWqFlg4Zoi3H36Lk6K3CM40JrgBYoy2oX6pzX75F99S/ZbNXRmMTAzRu90v0491PUTJrakKeHSvSW72yJimzHap9730tvuQa9fv7s6qsW6d2k0b1wzZXyUVnKH3hqSobPUbv2YC76+57wk/1zJr9pVLJhNK28N1x5x113vnn6dprrw0dwk/s8MMbPLpFfbzu1Ke4HXBTTzoaP4wDeBzgNmGezuMdX7G7uB2L0wKevziNS2rcwMY4isv0dOTB9jLdDbjbzcZhuN2PDX4vw3EVl+k4vEzSFJe/cboNwILgh3zM1KS8zZJ5G5jsXIbf5yX9pkwBumeAxTYDlOQitScySp85WvNzWdWtbtC+rzQqSvY0pO26ebt2jerPPZ2kjnuzTWf3aNBZg1uDZEK/hDh2A9inhVgkAaMW1YBdA4C0SDfi0c3vuO1O7bHH7tpy7+3Vb8pK1d53iypvut4ksy2mbBTzxPeaVXWqHGbSwxjnlca5enHq+zqkZnMdv/03lbEBnqjrUKZ/iQ1cU6Ea1mlAr4Gqa+9QbzWq6uPZWvXqW8p+/2iV77qjEWCSsDOrdfUNQRpN+vzzsKvCNWY+FEdiEe7SDQmJJIdepDrSknh/WsTTUXdunfLkIOASi3wA8exYMPt5GwC0EVIdnK6akBbmALjHxKxBHpiCfMw8/gG6S2nSu2SFZsqGLsLYOoSZKIN0fM3GsyowutMPLmYqymbXhjpDG/UFfEYjj//qD3UDH4YdKPodNzTBD9QXdRagPZxO1wzQBhwnNJMHOpyXoJOzCMDbjDzUx9s1QJTX602VumZllUaVdeimHRI6cPRI1YxbvcnfqC6eASgo3AVKPLQoKntgZZQyu99jM6NH5tdHb6+qizR+toXNjkr/uipKTlgaxR5eGMXGr4iS4+ZHV3+0Isqk0+GOjVU63MXhPo01ajDcyCSMG5QeZoMhOvfcc6P7H3owas9mo6bpc6PPdzw4aly2PGrOdEZzZn0Zdabbo/Z0m+XNRjMaV0Zb3H1i9MaSL6JOSz/1iy+iDosfN25clM10RG2Gc/HcxVFnPhNN/+Md0QffOCJa9+o70dwZM6LOjnS4Bfnme29GK5YvjQ469LDo5ptviRYtXBhogm7r5HCbFDqNgYON4S4PNndQoBs3t0G9HpdffnmwyY8NLm4oejx3nsjj8ZjJkycH2xgs2MSb6hDy4rcO3yAPbmjCbcwUme4fwt56663ueGjCxs89KnBxF8jDvA+MwbrzjB8/vjve62kMHvwY7lsRZupTd57Zs2d355kwYUKwoYkwyvzss8+6403dCW7u7Xh+pw0/d7cI444XfozTYYMj+EnLXSDHyf0i3MW3fB3y+Wz06MyVxsPzovgjsyNNWBPFJsyNUg9u+k7QJu8CBXkTa7eFZIfeOnSgXpo+X1FpQlXN6HBltgZok63/TPXpEV4EyKlSsbgtgEPuwrS7MRhtwbh0OfzII9SyplF/uP1mjb31SUXTZ6p0683Vdve1qhjQX2VGTlKl+tu8d3TEP67Xgpbl2qq8v57Z6zfad+C2pteZ+hCl1GmLmKypYatfeFeff/dMJZcsV6ozr2E/OVu9x92iZZsN0I8vvdTUmDvVadIokU+ob78Bev5fT+snP7lQg7qeXUHyFNNNGLCpMACpU+wvBvJQT4eN07m03BiK07l747wbp/k6+txdXJaHYRe7N4ZiiUref1dX2g0gfuNyAHdvTGexHyguk7YrxkHaf9eeG0AUU6epP1zlUcZmlJypv9mqsHXPS9EbG8tQyGewwcNYhV/kSOnuuZ2a1lFpwr9TmRKu61qmfJnO2yKt+/au0IEjk3phVrv2KG/VtpWFuxxMe0xjfojClMf0m7cFys033Khttt9OxxxwkBZdeYN6f3MvVZ1wrBqrK5RualH9qjV6avUXuvT1u3XQgG20fa8tdOzwXY2p42ozPKtXLVRU2VMdr7+p+lvuVWPzalkp2mK/vTTguCP0/Efv6bY77wi/N1xRVq5+vXpr7733Di8L04gsJFE9oA86oZcFI6oHbqZ30qG+Oe1MtagNqAPEkY6FGh1jEins9LALRF6vO4/KsqhDdWCap4MJBx9hfojneQgDJ/hNuoUNBNQEysZPXlQLVyfIR9mEoepAG20MQ1IGC03oIwx1h/y4AfI7LeHAzugEH+HUE3qxoYm2gU7ooA6UA52UQ/kcUKHSFtcdmqCdtISDy/NQBnRAG2kJh6FZoEMnOIinHTwv6TiwY7cJmrw/yAMe/KTFNDU1aNraDr26Nq9ByU49vk9Gv9mjh26fkg4XAjf+V9j9LzyMtalN1a8ABwxlRtz9821wLGm07B3Kl1erpLqHBgwcGBqFilBZCGMHAjdH8Wf+4Ae68oBvKrruNg0Yd5vK77tZFf37qcxW6P+c8bZunPRP3bnNqbpk9+/op3t+VzMXzVPfgQOUyaeVWLVOn5z2I5VtM0TDbjtQuWOOUO3ILfTAIw9q9vQvdcapp4bG4M3Ks846K9DBDgbl48YmHj3Ww1zPpRPYSrSpNnQ2X2XR8b4rgb4Jk1Ef38KFechDXQHcMCppwYlNGPk9nk4jPfG+O0OHwiwA5cNM0IU+TDwMgQ5PHmginjDKR/9lx4XDIBimuJ7EO36nAxyEUQ70EUZZ1Jc+8p0a8ri+z0AlHubyLVjKBw95yA9+whicAIKPeMqjzaCTsqCTMNIWtw1pKdvDMOwSwfi+5oJe0hGHG1oA/4LOgV2gPi1rzWUCOFeqIz8oVSzXIJWg6/+bmcOgWwUC+K2tTU0ZPIzVXpJWNgEyU32yZVZA0qadwvefdDId4W4+Uth6y+10gTHlogsvVf3OYzTgzj8q3tmuVflGDb/+MM3vWKujtvqGPjr+T7aGMTwt6fDTQdGHH+mzbx6r3Kpmdfat0O4vP6knrUHOPP10ZTsMf75Dv//tb3XqqacEBvCyMbjdjw09ThO2p/Nwj3MJXJzX0xXjoVPcDcBUxfGOh3B3Y7zc4vzFcaQtxoWN3+Oxva64YSiP8/ji/JRTTJfHe1ry4y5Og580mI3jN04LbBxenNbTFbcBbk/vabwebijb2wK/4/Rw3OT9CkS28LZBggrE770lTHjG4vxsudVlE/z8tSpQeACLG3Mb/ZMxfjIf0xfH9dfdtsLuV5PXC0sS+kbJOm1bnlGLjdrO9g41Nzbr+TdfV9rwnzJjnpK776BeJ5+slmWr9cDCt3S7Sfv9+22vn+98gnKdOXW0d6oj3abmP92r2JqV4a5OfXmlpvWr0RVX/VqjNh+lyopKDeo/QN/57ndNinSGqRKJzTTOrgPTKxIHQGL5tEoYDUzjsZOCVCEtUhIpw34yUoUwn3aRfEg04gmjsTdWgQBw8pXYxiqQLfSCxEKakg+cXiaGGQDpSRidiQ2dPjBQgZD84HKcSFZmC8ohPThJh4SlDK8n+KkTErqYTtqLeHB53b3tcDstuLGhHTpdBaLuxCGtAdIUv38ETvIwU9F2+KGLdNCB9IZ2z088fUSdva8IoyxvL6enWKUEh+MkLzZ5CqZB02s7TQWSrhhbobcP6aULxvbWHz9vsYGwCX629YKiggq0wQzwtWCDw1pR33jS9OaHG3Xx+622LkgrWVketrNgruqqKl32619r88oKJX99o7acME7Nvav1ZX6lTp9yn372jZM04chfqE+sXBX9qhU9/LjmX3CZEr2rFJ19pm6cMUV/ufkWlddUhrsw/3r2Ge26864b3AOpri7cOaFMOog43MTjhg7c2HQGqgvxuLvpNENa9H8Pg8FwE0Z+x4ldbIrz0HGOqzgMN+UWp8UmndPktBJOOuqG8TyFuhbivW4YwgmjDYgvLsdxEU452KR3+orL9PzFOL0NivN7HuziNqTtHaeHOR2EeXhxPZw2yvEyi3ESju15wMFgJp56en+QjkHhL+NhNhs+TH16sN0a6fpZxptPrlL/x5dtcgt0Y9hQBeJfUIM2NLFY4UCprcQmlTKbgvI8n2Er9GShAuhmP/ze93XLRT/RyGXLtdfz/1R5T2nvp36ho0bspn8d/CtVVZerLG6693HfV2VZjfr89FzdFmvTHTf8SYmSnO68/Tb9+babVd6lC2OQcuCn8ujjNIQ3Go2DH7d3GOm9IYuZyQcNhjTQW8zg3iHk4bSzOAzbOxTclEkYkpEwN4Qj3XFTPmmL4yjX6XC6MZRJ3XA7TZTnaZxZHSdlu12ch3ink/YobjtsjONkoOKmHZxO8oIDtzM4xsO83Unv9Sym0+Pxb4om7w/KdNo9jHSEkdfT4y5uT6eD+I2Bq/rdKpDxZhQrU0mWt4QsbhP8jDB32OAqxNc+ixLZQieZ07Sje2rbmnI9vKJRZ79Wqwui1Tq032rd9Je/6nf9NlPjUXupuaNKj3a+rQMGjNXQ5NBwEax04kQNmDRXC356it54/S21rWvVcccfpXy2sBXJ1Eaj+3RJYzBt01FMd0ypVJ54/NhMj/6FEgY8ANMlnUR+0oGD3R0WTp6fMKZOcAKkBQij4fGDDxtGhwmxAXAQx9Vr/5kiwrA5yPIrHwBhjsv9ALioL7Q4kAbVg4Wg4wRQHWDmYvDFutMEkJ+6w1QOhKFKwJDFgKrmv5nm5Xi7AOAlbzGdThNMiQrFkzLF4HSSxvOjgtEXxXQSj8oDnd42hPmC2svB9rtA+AHCyEu/FeOUrSE/TvfQTa1DddH2lbpp5wrNb4lriydrFSv6zWUHK9X+bOpZlPGbfhZFD883e7nZ8yKNXxuVPbAg0uPLop9/sSDaf6+Dovl/vDNKr1kXrcm2Rt9+4PIok2uL2vL5aMXKxdG7ex0eTf7y8+jYo06IJr79TjgIswYNhxtWiXC48cEHH3R/CM1H7R5vOmFw84QJcRgOkwh7+OGHg43hcIS01uAhP26eGyEO4KN43JQFDuI57CHMGj4chOH+4osvQjxu052DbbpmwIGbQyviAQ7CcJOfOMwTTzzR7ebQCtvLxHiZNqC7y1m4cGE3zk8++SSEGSMHGwNNtAVhHAbh9mdePD82YAMwxHsbYmgbbBsI3WVyEOZta3p4sKEJG+DBAOK97uTjwM3jH3nkkeA2Zgw2ZXJgh5u0jpO+BnBDp5fJISE2/YoNkBY8JgCDHzwcdhKPsQHWnfcrYJJ0wszVUZyP4scbzz68JEpM+PonfjR+SfdBWPciuIEPYpgeGGwbGa4/J2WrdptiElFa+SSSIqfYM6/ompYZGvCTC9SaiOt37z6iHwz8ho26Ci3b/kBlDjtIv5v6vjYfPlpnnHmaqnv2CAsfRjESA8mOYfGJJEACs+izyodwZgMWO+wxIwWIR0paQ4QHo5CW4GGhZ40X3EhH4gljZiEMyYzEwQ1OcLOQpEzCwIv0JAwJhx86kZ6U74tAwrwcfiOLy1+kBR9h7I9DE2HkAyc2ZRJGPa27QlqPY+FqjBHi2cKlfG8X0jlNuEnjdDIrEeb1JI66g8vp9DKJBx8LTMpk9mR7knjygxNcxGM7ncV1p93BCR7yo7Z53Qhjo4EZBLe3nZdNOqeTeMJ9ge51Bz9hxXRw6c/p9HCf/YoBWieta9czyzLGpzbL89xiltmNHUxLsLGJ+FP4IOY/UoGieEKpTFKfndRD21e264XlGX371YSuWvSEjt15jJYNbtE/532pc0cY07/8ihK9euvN1jVKpSu1/+F7GdH1YXcEoJJ0HkTTYNg0GA0Kk7sagBsDMzMovNI0JmoK9264z0I8jY2OSGMSjx5PxxAGDgaLP43IlE5H0pDsZBBGx0ATA43dEcDDsFEhGJQMXKZ0cHIXiO9qKdNVBwZF8V0gBh30eTydz/QNTqZ74mA+VD7ScMfHrxlTBrRBE2GUgyEf6VANyE850MdghqFoR+qOrgxO2oMySctAwoZO2o4yUD1cxSMecDqJc5WKMNoTnOTn7hR5vG7QSR+56kM70y+oRbS315MyYWbww9DeR6SlbUnr6jCHjTwHj5tw6KNurCNoCwde5XixoVTXr+6pC7eJdNuuA9QSlav6oTlBGG8M/4UK9FWTGLfE4k0NmmCqj6lBFX9dGsUemxnd9crkaE7zyuiMx66Lsh1t0YfHnxN98Lcno28d++0wXfmdD6Z+q0Aw1lAhDNUBP27eBfJ4ky7d8ag0uJmSPS13eLAndN1HwY2643m4s0I+7p44Tu7OEG+dsAEe3IT5XaBJkyZ157EBEsKMgbrzgBMb/8Z3gQj/d3eBcHs7GDN1hxXj9LtA1snd8RvfBaJuqEAej2rh+R0Xb+7gx3gfkN/bk7bz9gcnYcaU3Xlob9LagAp+4r1fjPHCq3yEF9OJ+oaN33G6aoq7+M4T4YQV3wXyPnA6cP937gI91nUXqPyBJVH8oRVR/MHVUepBVPev8rOMn79yFyhAWKP5PLHe8KFxzkZfePPGpFI8yiqVrdbrJk1em/2Rbjv5Sn2y30mquvp8vTFrgZ75x9OWr7AIwwBICjeMZIzHWx264xjtHu+GMM9H2o3DPA+4cLsEcZyex83GZeInnDDcHk7YpsrBv6k6uUTEeFpPj430xe1lELapukN/cTzp3Xg6jwew8QPF6Tytx2NjoAOpTxhpPdzzUKbT4PkcD+mLaXbjeNyPmzI83GkqxgV4esI8jRuflXAX498U+L5OBx9olbQpEW9SNqjqX+XngjGwTBsdhBHaFVkEUdLC8km9d1i5/rBjf40aKv1raVojOibqZ2O/oQXHnKO7R5Tp0MOOMPWjt0qSJWFKQ7VhquLDB6ZupjwPw41hSkPFYRrHjQpEY6D3gYM0HoYfnZlG4OMRPtogD9O8SYnutHQQUzYdjYrAGoCplrReJunoZNyURX50U3CThmnaJE6IoyPAB+3gNkkWDsL43THCURXAg26Mqkd+wslPuNcD/JQJblQCwomnbHCiR/taBbrJ4/eTSIff06EGuG4MfeBDBaLOTqeXidvzUyZrFeiERvzQTx7owE9/wHDgp6+wMeCm/I3zgxs66WPc3nZ+MEde8JMfGugvaPZ4p52yvN2w/c6SlwGdpHP+IAxD2klrO/VybUzHDkvprYN669RtanTvlHbj8K/yc4HHCwdhNE5BBWJ6CCoQz8ttaDR+ua2wF5jbVKBHlkSl9y83dWh59PMpy6M5p/40Ou673wFNAKY1B9Qdq+gGj+OiWgCEO6ACOTCNA9ZYwQbA6X5UF6D4cVxbFAbbGjDkBzdTvwO7QABTKVBME3lsMAQ3uL0cpn/AGjfYAOqGAyoQwLTsgArk4Di9TIAdLAC1yKF4t4orxQCqggO7QMSjshgTBdp5FNaB/A7sApGWXSAH3zUhvwO7QA6oeIAxWbCB4t0qh+K6e9s7TtoQ9dHBcaIKORTvIqHuAKhqDqQFTzEdDzzwQJcriozhg/3/Y+894C0rin/f387h5Mk5kMOQJWcQkCCgIioIIsmEioA5ARJUUEGULFHJAqIgSJKcmSFNYnJOJ4d9dn71XfvUzOJwQP//6/vc++7795me7tXdVV1dXV1d3btXL3aLBrvw1YhxM2+iN6yspm7AdEdmh5LnoUwg5pBgHiHpvT7BN5giNh2nbIqqdKsQtwVif0bjzjlXX37nUd3xpzvU0V3TBmgIQo8z4tFmnsYoJnRtxAhm5A+V72VIc43pZdEShJ7v5V1zep3AuWbDO06nk/odt6dRxukgb3A+zzji7oGxDl7/7DDhfBPe9Xme7/UMjrsPt9PbBh3AezycT3toL3meRujliUOnt9vzPcTDY/LDcGF+hNvhOAfT4XHKEDpN4Tq9baSF8RNS1vlJmqfjBzsuFo5XzSw0+WUjB4sln+Q3GF46er88D5g6gfv3doHiZoeWYnr+UyO0Q7Ksm1b06oynItry6ev0zb3GBxDRmNl5kdoU5zslTG8wC+LZlbCqAhODhhEnj2ffbQEGRoR3TygHPDsIpFEWZoZ3bHDgoj7gmYopR0eCE3OHnSEc+LAlmaYxi3CUIR3afceEusEJPswzpx2c1MN5GO63JB14PKYeUzZpmC2U9Xxw0S5o93bjoIVyOKZ1drio33EiiIP5STl2yijn9eDADT7SiOOcfhzlwQGdvitHedKdJqcdgcaR5vVQxtvJDhpx8nAIpvcxjjz6FDji3k7yoc3XIM5P+tj5jCON7V762GmiLHQN/nENiBmVkfpddROdPjWjL4zNa9LYURpzVxt6+30uvAv03pfiP+h6dBtJJpoGSKc0GFCXJSX1gyllnb15Q/CleAiEUDNBgl8ZcQgeHYUtx8veOGxB7FcaQCNx2PP+kjd74ZzvIA7jcBz/9V8eHT/bkNyLQwdg5/JLLzgZGKwNfL8YJrOd5l+K9zrZGkWA6QxsSLYPXahxPhgIEUpgXcDpzIsuukjf/e53g05x4eCDDnw8G4et6u10waId/HbgnY1zYQSnmWABH6AJnDj2wvloBmkIM0LGFjCvClI37eRIMXXAOwQTnAgOadjz8AZhROhw9913X7CFC38ZYLQTrewDzX/phU5vuysc6Lz33nsDeITR+511AXQCDz9RLvCAfXz6iDUCdEATckG6/3JOn5AGv1zAaRv1+Jfi6QeUIOX85Xt3Zlut/0BGvGqL7Iopl2jZ5LkYyOz7XOh6dIaC4uW4ylFbtZupY2PaBDyipGl8U+nBtGLLY0vnVJ2t1qs5VSJpRfrzipQKKhjBdEwxZ9NmsY/r8NVjzM7351QwX7T8Uqmi/pxNk/2F4C53vhpeyFsZi/cZrPI2snP9yoHHOhrYfD/Tnk2TvVauVDQ8ZfMF9RcN1srloiXlevtUsE4CPlfALOgxOgxHoaJiyXBYfl/ezCGrv8DtbQbHbW19ubIKVk9v3qZjoxVmk18tWGj5eaunZO0p5Ky+PmuHlevPFVXqt1mr16bv/qJxqaC+ArObLc5yll/oN0ExLV7kq5DehpzVaTTgje6Y0dVZNBqsTblcPsgvw0ODLRnOfB6eWZ1WX76/x+JmjlRZeHJK03AZDwtGY8n43G8CC4+Khq/YZwvVgpkpRk85bwOlCP/NJDF8EeN/X9HMEsPf188XGA3nAAxtLdFW4+FqWft6DRY+VPgapC1IjcZuw9NHHxr9QZ8aHX0mWODuL0CDmW7WBvqVS3b7jPZqv/GlYLJQkNVb40ORNkKX8Ttn5XuNzmKZNnfW+t5oh9/5bjN/4J/1ablUNfh84Hv6DMZgC7meASG2mWfAFyJ8pcEEL5Y168baFLO2cOyZi9043TzIh60cmwEq1Sl3LTcZyml8uUcL1Kx2bKdoQal8WvlEl6ZlTSv0xlSMpIJt0ODPRuX+o6s6dFxCiWDiiKjDxsyOPcs1NzPWCIpaQ/LKZFMatnaVEhNatKbX8JXzSiWNEBtszfGS1qle5eWrFZsw0gZUv7awjpybwlwxpFZHxDpmXM9KJcdM1qK+qjpbu9TYUq+uF55T4947q1K2qdGENZGu07D+lcpaR88dNk6Z7n4lsjHl4wlNXr5Yi8ZOVJ0xtBg3M8JQD+9Zpb50k3LxjAmBTcnpuLKty1RoHGVrnToThn5lUxGNTxmd2bimr0WQ0xqWNZMsmdGq267S2M+eYUKfU9w0GB+qqF/4qvo22sYURMo63EyeRNw0EraodX60SV2dK9TYPFKp/i6Na05qUS6tHhP4+kxSI6ydWrdKq4ablrVWc89RYyWn3Jrlqh87Qe15M8kMTyXZrMq8F9Ww2c4mQFX1mtAksgmNMI0W7elUa9MY9XdhcqZViEW1U6lLr0QblTK+l4wXGVMGqXdmqHXbbdVYzqir3K9IIqYds9KsLrO7E41q7UCD12nzeu4Ckd7ujdpgLKk+nTKToqz8Ey8qtv8u1ofWy2b6xkyQJ/Ss1eK6JkVMCAumjMqZtMa1LVdp+Gh1FWLqNiFvrMsoVcwpaULf1jBGBTNDM00NSthA3LGhrGd7M6q3eE86pkblteylV7TH7rvrdRuQ9fmIcpbe0LZG8WEj1BcIswmy2f+8Dvl6e5/+OrdepYQNEDT8hzi29VUJmUCb3j5XXdUGnTjFEjtyyiSiaslE1WV90pRNW1pRj6xO2WyQVyVqnKJimw1i6rNxZ6PMBDlmoz1RieukzYu6ea5pAmNEzcV0UGOr5kSyWtaRUdzUQjHRoGnpNdrahOCO5SnrnIgJiM061R59ddOEfjXf2D4wSEfZ6P7UyIIWphr0j6VV07xZo6NHU3JrtCC9iRUzjWMDKpZP6NCN80oXq7p7eVpJE55Kuck6qEPHT47qRoN1pLFCVOds0atLF5pwmhBUrG7yjh2TN0aWNC/fFCz8q2ZAfnRcp5rTST2ztKiV1WaDtbWKDe5dul/Tcy3br8dpU4/O2CKm+9dKa9oHTpCb+Ewbtk6dPXEtKzQpVjG7OJ7UdnVLNcFMiwet7e4arDSvnP5qXr0JYUHZnrSimU5tU9+pnWxQXr3Q5mFb3DFTT+leoeXZZhNo6xPjHZfBbtvSp11GZ3XVHBRHDWe9DYAvjC3rqoWNBsudOUaUCcz3J/Trknk212cSwffdIuWkTpnQpde7TZC6amaSbBAfObFXKVOMf1+QUG/a7HPeua1EtXnuDc2r21xlJRW1/qxGK/r2lKpusrZ3tqeNLluTJYraJdmrNdWUDfQBnOa2yvZpZF1cT7ciwKZ0cqZUrY0nT4rpinexNMy+TxU10QQ+ne7X1qNi+sti40m6zxRkSo2lbnUlhlsPtJlCQNGuC67sCRTmv+tCJlAwADa5fb4WmwCVOQvk3AvCAaTro1UdPtoEZ8/JenLmfI0bPk65Ypf2GDVMl83r0lYN/frIqHEalUpqyv0LbHbKBNcqookCx7RkDDT9Zn+ELGTsKXhBgcazoCLXaRh4sgHHOaXvbl5V0rRSe2+dvjDZFsOWVzFN0N7fqb1HjNPccrdGm5bb/q9LTVsn1R8zIUID064wf+y5dk9kQE4oD6oYZAgK+TYILB4vp3TgqKU6ePIoPbUmqjM3z2qtacS4Dfz5qzt16o5T9fzKXm07ok7HPrZK09fFlY9hTpaDwWVMDuoL2hU0jecaD9Y7IyZqxPAiN9N0jWYrHCupwUyWR4+apDOeXKjr95psxldFzyzv1G6j01pgA3arcWbD24Cd0ZbT115kgA64wAywRWjAA6qmPfA8ZjVXau201Fo6UDCiBh03O7qc6TUzpl6P7pfUmzbzJkyJ7TepQTNXtGlEY0q7jh2u1xbPV0PzBI3NRrXDX+aqIzdClRgzHoOFSq2+sEamXbVIrbpazJz3PTTV4vTdjum8bjt0jD7ywAo98bExau8r682Odu3XVKdNRjbrBZv9J1j5x5Z16JvvZGyQsEv0L2YA6hhqEfxBu0BhFy9xQ4RRbiNRyZxpvk0NZKH1k+mwTI+2MK05s5y2tLiiNt0qapqH49T/AZcwhpQiOU2NZzW+uk5PV0YrXuw2m6/ZGmS0xG0ayjcqxuc+U+ukArOQM/y/71I2xfeznWCDYmLUFvbJUZqRq9psU1J/CvzMimaDmklg87vNPrY2qXJ8m7z38tOaAJp/y1GWexsjVneVhV2qXXtaOMv6qi1qWrVifE50KtVnvOc+J74BHNS5YYfkv+sQxQoDxWbgCmfBzFybUN9hZpn0hpmtkX62xTvMTI7aYOeMvvGey2hZR0a6jfb3Xl/433bWLvXZ4txM3AOiS/RqvqKu2Ejjh9VhVkaUy88YLGYOVtIlq5/Z4MMZvH4AHBsaAFyMxcWi/wr4/4+OG+bKkaSZeCU9d+Qo/W3hSj351lxddNBOuv71gi7eNalsc7NSNvP98ZW5OuOdmH6/bUTDGmP62EYTtc99M3X2to0aGa+TWVI6742cLt+hohumz9cdx+yj+UtWa/LkcXpl/iLdO3uhvnnwPpq+uE11Zof/dfYqXftOh5adPk11sZgeX7RCH584Wr9+fZVGpnJKmSk0sT6qV96eqTuXN2qbyVnduKTJzKicokVmzv/pz/c7GwAVN4EqvdXN7liqd81ejtvqPMj8H/ceFyhi+6vdPIyxkFDSFpW8IcdkWLS1D1t1tlS0wWJ2tWnNg0dLb9nicVVvxWxVMwWrlmd/RdPQMfUHN96ZjWGIbeZgQWemYiVu6hWb3rR+ulRS3tZiESvDG3nbNfRoseFaWx1muMx8MVq4Ebtk9fJln5gJ+w5jInpjDYZhPDDtgkXif2AG/L/NWU+qYKye+dlRtRlgIP3fcsEUzvYTA2W9PWcOG9ee2R2q2MI0bh2H6VfTP/8BLYR1k+wy84JvFdjibyCZMx1MgnzLPm6xgLaKrQ9iVUsZqt6qURdRxjRx2ezrOOaF/UXMXg0+EWXO5sIBuUGDlqylGxZx/7tcYLmzJomYjW+LVvm66n3O2o85ZgvMgH4rZssKMxPN4rc+4l1uTIaCmaVJY2reysX7rf2JsmKJZG3ZYDDBSsgGZTG4XNZmQINJBTa9zBwsKWWCELFZ8T/Qs//b3H9L+LkDPy6z61W7QwYXVY+xst4EzpzxnsVLLmFCBvb/AIcKxv6kCSwakR0jl36GYcQq5J1Q6z7rXCo0y5WOGvjBa7AzfRyM2yp7xFasFLSnx9Jq7cFkYDjFTYhsyR2U+d/uqryTjVQyyxjxQxLFMDb6rUzMaC9b+2MW77OyMctJVYvWd0lLwwK2mcPadu/s5XqiNabWNX26+xMbWX7JzDy0Vsk4kAgGS9HKJYIeYEDZPMgeMjNhQMP/Ccz577kPUh8f6EomNclSWQt7E5rT3mW+Mwjnd8eVKpYRQ9MWRc3o6jbzwEZBeHb4X3BJ67CZhYIRbKv72IbFXU9/Xu90FDRvjS2GSlUt7+62MtWg44d2zEsxvdOaM1q7A1MkUaxoZndUORMU8nFxW0y/3V1Unl9x/k9wNlCDQVvIG121M0iDHUYZrmBrlRc7cprTlrN2dtvS3PrBtPsbHUUtaO3R2x29equtX3Hrr/03HalrZnZqr83j4tBD3AQ7Z+ErHXmrrTb449Vevd1e0GzDtzZnuCpdBp9bX9//V91/WfgZ+2xwTF+8Ute8tUL7PdGuX725Us/OW65qAl1SVsq0wg53zZGt06zD+ukVY2y/qiZkUgePNn3QgTVBI+SXSFmnBa6Y4xojE2bTXhYPyhmfT310sWmlrCnBkkq8jokBY1P10Q/N1W/ndWlxsaBLX15omipu4m3ThPk+uhRNZQ69WDWD77ZZS3XlrPZgey/CALXZ5PwnX7Zi3VYP24JSLpLROU+8a5rPGhGAG43lfvNgQUyMVlsIF8oVq8UHeK09/baoEnvTPFT6rVlWhz3VhKlsfAgyGMbmjD+GIYhbm5jjckEauEzc+bXc0nAFm51+/XafvvXCclUqJnxUa//V0Nn/Fkc/rzOFsPs97br+zcU69fkVqrtxgeYVurX9PWt11dsrdcObK/TAjHf1ek9eo66epx9vmbUB0K2LX1qpXLRXF728WLvcudx6Cv5UdcITK/Wxh9/U9bNXaPwfZqsz1qjt7lhQq/f/ZcfRi5LJgZ8z+k+6/7LwI4XGEn1884m6fPcttH2yU7/ZbWOlMjZFXrZSseuf1lvtxeAjzfwgMfm6lYpc9abOfWWlXmhvU+qSVkX/MEt/Xt6t0Te8rchvpmvqzYsDm3P8TcsVu3y69v6LlaPLY/16fp1pu6veUPyqmWqJ1emQ+2aYfMbVVojowIfmq/H3z2t+W1xXv9WvdhOUtmJcn7h3phqumKXItXM1s71HRz08X5FrHlf21zNVTFb00OyIpoyp6vvPrwk+Qp367bNaUR2hdWbPZa98VZErXtat765Wd69pu96cht8+W6lfT9cu9yy08lVlL5upyJVv6Wv/XKC4LVBZW0Que05Rg4tfM1tXv73K2rZMKWvbXqYE2F9nyMzrqOjy2cYPs7+brnpdn7mJulYo8oflemzZKkV+t9TonKljH5lj6UuM/hlaUyhri5sXWvosff2hVfrzgtV6aWaf2eUZw2uWeTCz9ge/fnIlYMoGAfXFIr26ZL9N9MLHNtfEWE6vtParsRTTRftupMv23UQ/3H9HXTJjmf7+mUk6f8cmTT9mvDYaHlW20KzfzOnXz3eo1wUzltjM16/7llc1/1M769JdhuuOjw1TFoUfT/53hOe/5BB4zgrxlcuaifWfdf89+o3RKb4wYfRUlVE2GdNxz0b0z5PG6C9H7aZr5veonEjr7vnLNW1KVbM/vaWum9FjU2ZUB+/VpB9MS6rVYNtMoeW+tYPisV4bJil9c+uSHv7UJD27Fk1nE24lrV/PWKdnP7eRXjtuE/VahyY0woyVsi26pBHGnOo3dtcFe9RrxwkVjTe64lE+TBfTa6dtoe9sk9SydSVt0VTSjOP2Vd3wrJ5e2KkHl/Tp9Ekj9ZflBf1+7moduvFIE6aE5vVENHVESbccOlXtPQX11sXUYqbQpvG08mftpLd6knp60Vp9d49Ruvujk3Tlu1wSbItHY0XlK7vqpkOmakK6UydsPEqf3DirBz6/mZ7rHBF8Yyxiq+mc8ayZ3z9MuypWr7+d9BFdc5A0xmaKwyeMVmOqX8XTt9L2NshnfGGMptZltcwWnSttRvjN3g2KZFLadfJ4HWCaumJcCGx/dovMDH3dzJRXzdSpmoAz47D1Ha3aCsxWu/FsnRatbVNXMqKdb1+mHW5brrNfeFd9vXFtlEpLmQZbDzTpkIlZTc/1Kh2p176bNevqV5arM5pWtcfwGWw0OkxHTBqtZMRm42BB/Z93CDwH5r75zW/qrrvuCj5te+ONN+q0007TJZdcEnzGlWUqL9BwaI9DdswOwHE4j1mCg38clOMQnS9pKcMhQcoTkv5fFv7ghxATPLQ6P6Onyqbxjd3JXJd1QElPLu5VpD+nDAfEohgfUT3f06ktx1rl+bJ2SnJbb0IvzF+rukKj4SvZWErqr3NsSl6csDIZReJLrYKkrS/iWtXXrk5j/oQM7x/UK58ua1F7rx5d2KW4ddIf5rVp+sqSXj5iC/XYArsQK6nLBHK8+f1GptSaiOmyNzKasbbdlgpxrTSajt6ioMZkSuNbKvrhi9Kle09SfX9SE+rK+uTkjfXaqk7dNadVw3tHqcNmsE1Hm6Y1HiYqnXpsXa8e7DDybCUfD6xjm5mMHy939enrT3Vo4Ym76AXTsrfPs9VJu9nVUa7+4zpum1WKUc21TlhmbUxHynp2Rb/Oe7FfS07eBG5qWCZtYZ8uWFDV4ys6temY0Rprmu+kSQ2qMwVz05yqafR+MzuGKV5KqWyDnS3WiA3OBWvzerPVxN7ai+IQuzRG9LJYRItNmRy+0Tiz3W2t87kJmv65UfrVLhtr+yktumPWOsPTq1Vmdk64ZZFuN1P2i5snzcavaJMRY7QqV9DoloiW9/FDVr9OfHa2rnp9tS3leqjlP+44AcqHuh9//EldccXvAr6zmfHiiy/r7bff1le/+jU9+eQ/9ZOf/CS45XvffffTD37wI3v+qQ2UL+pHP/pR8BHvyy67TNdcc41+85vL9eyzz+n88y8Iynz0owfrpJNOCk65/rfMHoACQNMsPbwEk4/o6v2bddaDS/Tbl+fpoxsllStFdNzkMbYW6NPJD7dpUjKpKamkzn8xp9cXd+i4jUerM73IGGgLrVxME4fFtWh1SSc88paZvhO1xJR/otirKz66hT5x3yKN+MMSRSuLdfqW9dr55g597+n5aov16NRHIrpvab+S176iO15bqpzZ5UmzeYvGsF6jsq5gjWxo1SmPvqtitqg73lmpwzZvtsVtUV/ZZKSVXaNNGpPqKOcVLcR0yfR1ZpoUtPu4BtOtZqIYhfl+jgKb/d0b0ZETm/XqoqjOfnRmoGUYpDbmtPstc9RlyjB11VP62gtvW5tyOvaZBSqZebbQ1joMkLq6fl38dKum3TTX6KrqB8/M1Ip8Splr3tRXn56tZE+rKYtmjbJB9uPHl9sA79AvXnpLD5im+upjnRqdzuszGzfon28sNcWTZKvOOiFhZmhMx2/WolM3bRbfv8qR3FdQzPBO+e1SXb1vkxrMXCvZDJG9zEzAa9/QsKvf0Lc2SelPcxYoedVqbXHdDL3wmY10yds9+ulOw3TqlKS+vV2j9r7jWf1yp4Q2u2G1UlfM1gtzE/rKjmNVtQH8/4bj+Pry5SuDT0ttvPEmmjvX1l02IPCLFi0xMyhugvwz7b///sGXMqvVSnAM+oknngy+D8aFWZhK+N1221033XSTDYgfq6OjXdttt11wHB6cHD//L291hp2x2UQ3Y+IRWJ8maky43BQGsUXLxShij7zLfKOVYLeYsygZs1ILSgd5mDg2lDiqYItM5hTeLyiZNiooqyy7LVGOSrBAtsWulWN/eWD4mWMxWTsbzxI4GdBiUmimQvBDj5kzAVmYabZghA4rYHXx+wALY3u0KZMfl0w8LA3ti93MjEaeFY0atTbNJ03TsjCtC/6vvSxTMpMlVuEUJE8saWPUbo7lYE04jSGm+blXicMD0AFmasY5+2lH3PDZ//z4FbQpZ6UzVpoyzDJZq8LCWML4lzNTxQYleKyZODCztqgZPlABb6ED/lEfJViMDxxEJCtgnS30VV9be6dzBs3RDavK6E1yag9yo9QPfMUW9Gmlo8xVnBP6zzqE8sgjj9YYm/VWrFgZvF+AIPOuAu958AHwlpZm3X//fcG7ELwvsHbtuuBlIt6FaGtrDd5f4N2H7bbbPjBzgH366aeDAcNLNNFoJMAVqZZsOf+BP5j8awez4X7RWMYSiB9Qat2LTQVrAslzEbcu8c6mayKB+LNfYgaCdREdV1sceimeGFac6OQUICJaY3nFxMUWdkGs1tU4IL1LKAskgw4DgcuwEWx+/oIWhD0QnmDYsMS2vrd8TLWkpbM3w7FjHDs8EStDXcwG1BIM9aD5/EcrYoaZn9woX2vJBvGoUY6j3TEbiHETuOD3C6uJ+qEJWEQ/aRzpN2rSNvowb3CcZ2fA8oSvye56CQ5cjT4fD7W+wYVLOQ+9p6gdrAxdOMR7DLSEErQG3tV4U3M1qJo64seuGNPaf8hhjuy22x7ByzLY7Ztvvplmz54TpJ966im69dY/atSo0Ro50hbe2dpHvlHflK+9QG8SV67Z/7vvvkdwOQAv7/CiDN9Wo1x7e1uwfoj0Fnur7SaZvBTPL4D/lrNilNzA2g0unObxwWnuPA83OH8wDtxg2LALww0VHwzseeEQtz4tXP5/k3Pa/k91/Dg4KpEKFvTrGfi/6Fi4HnHEkYHQ7r77bpo1a3bwghKfQb3jjjsC8+fZZ581W/5XweuqXL7FS0MIN28RHnLIQZo+fXqAi9mAt8l49ZWbxHkTj1cyeZnqz3/+s03+1aLx16bjKhrA9eeHu6pNFmiE8887P/is0QXnXaA5787VJhtvbMTVfjUNnIVz5swNXt879tOftrKmYWCUqY6nn3tOe/HJUH6yt6IpS//DTbfYYuTEYLuf21W++6Mfaqcdd9Injv6ETX3oWxugll6xCPk3mhbg1rFpW2+lUpFXLXlvFPs6qt/+7rf61te/ESzO16uqAUdSa2tb8JGNUSNG1Ua+4ZxvU27WmMhrh0yN/+M+3AXSEnQK//1n+IXwo8E//enPBOYOAl2bDXYLrpdBiM8//zwzZ2pXY1Lmd7/7vZk2qWChzMs57PKwu4O5w8Dh9UwGE1qfdRr4Nt10U8we03Ec6EA6zE7/dxw28o9/+EN99Wtn2Mr7Cb362mt6yQh7/oUXgtH560svDaajbbbdRq+/Pl2HHnaonnj8cQ0fPkLvzp2rM886S7NnzdKLVv68n/0sGDSfP/7zxsdq8OreJZf+SuPGj9Xhhx6mS3/1K+2z7746/LDD1NzEXaHtmrLRVM17913tuceeSmfSep7vb9liZs7s2dp9jz103PHHB9/uve32P2n77XfQry/7rVE9YGPbWmB7K3vUUUcbzS8EH8BbaIuk/fbfT7NmztK0bbbRj378I7PzB8r/j/sQh0Iyw5Bp8j9k+lRMsyG4aHhG1oMPPhR8vy2b5TrHWHCClupY6Pref61sDZbfOlgU4xB08sDH2oGBxRKXAYOrGc0AB/BYhf/aV2zxd+IXT9c/Hvun3nx7jh57/Gl9/4fnqlS2iioxnXL61/T9H52vvz/ypH524S/V2ZXXiFET9PbMd3XvX/6u7p68CjZnNjSPtOYlde/9D+o73/+xVq/t0AUXX2pa+2rF4ln9w/A++dTzeva5l/Xlr35Ti5au0uWW99rrb+nb3/2xevtL6ukr6i9/eyQIx4yfolyexWtKR33yWFs8Jkzwf6/HH/9n8HHqM888U2usjmnb7mTlyurJmVVvi+ffXXW9Fi9drTvv+YvqG4cbPNbt0G3/Hx/2Ayui/6DNz4ybSLDINdE0IT3yyI9rxIjhgX2f5vVKq4sy5CHYLvi4WvoG6wWBJ5+X8IEDhjTigf9f2e3hBwduFmD7iBsU+Nw/08uUKVNsxD6oww8/XA899FBwUwC3MvBBaaYkfrxgFc5NBtySxo0Jf/vb34KbCfjxAjy4+++/P7gtganrxBNPDKYq8li18zl8zBPI33rrrQPTiikSXOwAsA127rnnBjcGcPFsmEnA7r333utvdHvzzTcDOog//PDDOvnkkwMm/Y/7v9uZ8HPwZYNg/NdceNwMjH6udogiOJhSOHBTboN2yPd2K1XHVqGXIY8yXhYXfq4GNzgks7w9BIzjIrRnm86CH3XW45GV7x0ojwMm3MaBOlhcoLWC3RRLew+e/3H/9zr63zT/08taq/ve26VqnQltGSH5H/c/7v92V6+PtvQo8vjK1uqBf7eFhFarFBn48eN/3P+4/4tdJdmv/ettvRBjpyfSo3ys0UJMgA/2vChNNPhRZ1Be2BNgOdTCDel4/3tvei0gDKdvSHs/nn/b2yJocH3vr39oP1Q5zugE8RBe/wuXGyot7AnIrvkN6RvSBqebtzq9foIhy7zHv7fMUPQQDC4XpA+UrYVDl3mvrwWDy2xI49+G9P9Vv/7PHh0tEX+ueTLC8ZqPFdleN1l+bsXa6p5/77elMW83Uer9DqHn537OvfPjfqy8LrjoqhDvE6+eFq1TyqFVtiIcY6hZVsHnZXiyhWk5ngjScBGzt1NmaXGHTynOYAr+WTHqGKDDBmZtd9+itjQJtpNxQViz0wOYYKsWFzwN5NfeeOJSukQR+kgHW42OgZLWbH5PHYCBOaz/CS3B21bbyiPFGGdxaOa0RJGdgwE8SV7kMYC4oStyxZ+l4eKYkgPwHPRbz+JQ26LcfjCQwbsSXGSFixpolHWIOd4ui1fYla4qn7RGWRFHxRtpOOiMsebydgb9RTr/8y5XzVEmUbJ1lPG9Yot8xxNHKAbaXopt4BH96Y73hUmv1UCueUvgvWSaQF4ND4UiAd1Bl5qjb2vQlmW0RqEVB5pacuAC3Wq+GIdf3ob3tq32aS1z9hwNXuvsDmS4mh9ubeqwdM4+mUxGClba6nUiAlfWfsNLIeFPgHggb5CLWY8cNrpL9dW0+voXa9ett9JPnq+olLCOiQBXtk7nXA7iYYJmUpowfnE3aCV4EbvPiE0qWahdnBT88BQrqhJNWIMKts5EUE2QGCgIiGXDpqIJCEOqWjbBStFYDknUHE1hyzU4fOM7M8G5l9qBq0gxr2oqqThX/zG4eHGlYmmxOiUMDcLGe75VjudyJYh1UqRsjIqnrawVADd36tiw5ziEJRp+a6uVjZeNX9aGSjVr7eQSLtrZb4MzZkIQU7KPDo+Ke5EqMc4ipaxwOThVGgBCjsFAFh1ZTMA1Xt+xVle4Gc9qNSGv8L5t0uq2ctEyxyu4a8nwmBBUlbUQfnOkBPKMThOIcozDEyzkUyaEBhoMPBusVs5Ew+CNRVFeos9ae/MGFw8GNPwopBhclhZJm9Iys8AGCO81MxarDGLDU45Z2znXw4DjfeIoX2I0PpWMEhOwuJXJo4wSJqxcR2hKkfNBht7qNjo4vGQCXTZ549hJsDlifApUlZEabJjQ69FS8ApmpGiD0DLKRkTFGsSlXdVo2vqwdlIWVzalU402qaW0TJ+ZkNTRW40J3kc+8i9LlEulA9qqoQEMvvcK/4do/qgJxZW7JjVvRUHHb5FRbzWhPR+v6NxtbAAYMdG+HpXrWug69RXyiqcSSpumLpiExq2xrauWqGX8JGO2EWEaImjIspUqTxqtFivfb10TzApcJ5hMBZ1UQtCsMzM2MHJFE0oTgmzJSlqDudNm+YIFGrHxRgF9wYAyxnetXqqWUeNM4OLKVopqs0ERX7JK0QnDlDJhruT7VEo3WufbAOsvWDyuRH+XYknODPHWUr/yxthU0colbRBVS1o2c5Ymbr2NiZ11laWXk/XKLF6qyoisehtGKZ23gYmGtQGe6C6qt6VBGZgds0Fh7OxrXa6G5jHBbQtFayO3sLV1dFqa4TF+IxAFG8A9K5Zo/Nhx4s0GeJpAaKz+nAlg3ODqC33qSaZNEMtqnf6GGnb8SHCuiDtzGHA9vTnV12cVLRqPqtznU6+unm41NzbUBoD1R8V4z/52Q0+71jY3a6TR25Ex4S+V1d3eqeyIZtVxF6ut/fqM/kJ7rzLDubi4JrAITe/C+Ro+cbx6TZlxJWHR6olZvxRstmOARUo2q1j/5Ewg29+cpabttlDWRlDBFFiBKyS7+tRoNHGLWtV4IlM2PZ3tqm8exhg3BWG0W9tj1ufc2VRI1gX8iFn9vIO8YO4cjd1ka61d26ZZc97VfvvuYYLdo8tmJrVFdp0+0lDUpXtsabjimnj7bPWmR6BpkKhAVmpusOb/MLPHCqfiBY0sdyiZGKW1xqy+Yo/m7levogk3XzDhZl0+H9/dZTNEfX3tCutk7VM2nMPeequtgv16zlvgFixcoKlTptqiI6a+3to3Z7meu7mlJfgFmf1+9ugDnN3dqstmg/xhAx+6e/2114IjqsSpiz16vw2atKJ1QtzS5s2fry023zz4tc9vgyaf3xs488Htwvw2QBoXriZM0Pj526/kfuzxx/TRAz9qTIho7Zo1tduHFy8Ofm1uNM/n9FuaWxSzgdbe1rb+RmS/pZkPz3GgirZTH+WWGDwfqKNtJROAuHX2zFmzAtpLxdpXGINv+NIOaxu/OQS3NXPswtIeffTR9b+FcIM27eQFkOEjRqznHfBr163VmDFjgzRwQhu4ODAGfX71OL98cgoSOrttwNRlay/y81IIv+Hg4AU8emugL+nXDmt7Y0PtO8vkk+Y4cf/85z+17777Bu0oD/zayvFj2gFNbUbnMOtj+sA/LEj9jpMLb2kbvEMWOKC2ZOlSnfzFLwanNI///PFatmy51VRS440L1RvJqNlmvmauf7EZZGaFU69DuZrwo6xrzqYebOehPOKfL2bVWpikZfmcem0klStpNRmDEVaEnBACG4zBxBEMnukEGE1afUNDEOJTNh0RcnW4w5AfwJBvg4SQZ67RRuiDctRpPj2Acz2c4YEOygV0DdDGgSfyiCN45K/HZWmOpwazAR8hcMxEQdx8xgYgcXCuT8vU0oi/px0DdTp+0qiDcrSNfOLUSTzAOUCz10N+wEfosIETlDdPOwgDPwADfnhJWa+zrq7+PTjJgwbaTxrnmAhJ9zobTPC8jKeFPcrL41kbJITreW7xMAw0e5sJ8UGdA2UZJISkQQMenIQMZK48bzWFctbZZwdHVmgjV+IzQ8yaPVubb76FDWqOy9ccxlO7+YVmOs6O2AAcQpZr8lxzsVPO/s65N8zDljXQgQXJ4D+z3hSJ52uvxpXTNlWbmWBz+s/3Ght0GhqC+/n5CRrNQieg5RBa0vglla+u8zMzjAAGTYQWZmB4OpqBxpHvB5KAd1ycxoMhwHAum19lyecAEwz1eoCnDAeZqAeNRhoahvwwTrQkv0iTRhlg0DrQQRp3+nOoijgaE40NTn7Z5qMY0ITWoj6nnxAegI9fsvnkaLht4PE6EQDS0Ij8gk0cnPx6Tb63AzwOwy/SvOxBWceB1mRWIo1ZDd4x20EbacQdJ30Ev7yd5DO7gp802kUa9/fzLQXi7uEhv6gT58yM4/R8HPCkMdPyuVTieNrhMJSFTujzviaNGe62227TpZdeGuRzKuBTn/qUvv71rwe8Z3an/h122MFmlX0CPnPo8eIZHbZGtPURK2VWQZz9sXVJWI79j2EyJctR7X/DJbldzOytaMGmkeg6M6F6g4OQXSYECA9THQKB55mQ46Ye0tnEOX7g5QaXGZwPjKczpeMdDx7GeJxy1EsHhp+J+3uexGEyQuZlCDFRCPGcJnQ4L+P5xL2dCAXlSPM6vQ73jp90yuJpn6d7GG6b4/A8vPOEOj0fAfJ8YAmdHjw0eZw8j4efw7Tgw3XDB8JwmvMFOqjTYb1ez3cYfLi/BpcjpD+gFf+xj31Me+21V3AO/0tf+lJw/Ph40/YM1DDOmjN1bIN00pSNzAxnEyFmMhpRnBduuCw5YmsJtspYOEc4v7VB24fde4R/8PQQeENSjHdqX1tIbD+sVfs0Z3W0mYFlW4gyJaM90dzYk8QJ8YxintEwjHrS0FBeBo1GHE96GMbjhDwTZ2ZgynUYtL3nu4dRhNSJlvF6CPE+K1EmnO/wnuZ0gsfbFm4HME6z04F3msmjPHFo9nw86YPrpG3MROST5vUQdzjWNJ7GLDI43+vEgwu84XaAkziePNKc33jnEzCBmWJpTjtxr8dnTG8HacQ93+t0eOryZ6cJnnLO/qtf/arOO+88vf7668GZqmeeeSaYmZ0flAdnWBYCOTVZLtvA6Zk3N9i9Qtf3J/o1NZrXzo05nb5RXfBKZ6LSZzKMNcOW6QaZdvfvLXjjffrGhIgm1tuicE1Oe28zVh/9W7ee3WGtDYLq+s8G0SmMdhjNIopnpmP/2niwCLaGM7X653roVE9Hy9JQYMFD43FoecoxdcNQ4FlkB6+iWRx4hJD3N6mHOtGOwPiiDZxofaZkBgF1AYNWoR5oBQZYzA7qwfGJIN4NJd0Xc5wj944ED2WBJx+BgB46DxjqZ0pHy9FGymE60HZohy4cC05op25wgjvcNvhBGuURFmjCOZ/Rigxs4KmLPkCDYwpBBxob2uCJ85Oy0AkOaIJO8sBHnfSrw+Ogh889YZ7hHKc78qGdunFOJ7jAz/u08I4Djxw+xHQkL1gEW5x6oN15h4cW0oJ6rN9mvP6aTjz+BC25/EoNv+4uZV95QAtWt2m/F0sakSzr4HFlnbfjxuqJRrTt3UvUlR5e22UcYrfn3zJ7VMrqjpUJ3bw4qn8UUzrhmXZVk3nV19VsUoSJBhMnxNMAQoSZBnq6l0EQ6EyevSx4PB+BIh14OgphA4Zn4MJ18kwdOIcP1wMMcRjpaYPzvR6nyWFII/SyHlIfNIbp8HZCN3leNvzs+YTUAYy3jbpJ87JOI88IltNF3NMJ8eDBk+91ehvw4TqJo0kpxzM+XBd0UMbbFs6nDsdF6OmDQ7Q0A4FrRz772c8GWv3HP/6xzj//fB122GHBAPL+SJkcJdMZpZPIkq1xUtaf2QajpV7RBmtjuaiml95S3RkXaJrpinQ6q5G776zOeFSJlpHaZuvNVIxlNL88Uo+sqdchz6zR1n9dp65Es8k5r12FBX+Dw2Ba78JTwmC3ppjUajauufmUX90KXWZz1T4sh4ZAa+Gw65gG0Qo0DMfIJh/t5FMXdh6jn45E+9IZ/vE1HJow2A60fOxD4FxDkMbRaa8TJtMRaFlPQ1vQkWhjFnLQCTx14tBwdBTaz2EoCx7oQYvieE3O85nBgAeGGYR2otF8OxA6mbI9xKGxgaG9PmjhjX+AzzUdWpqFOVqYxTxt93wEjhnA6XjppZeCOG2CFhdINDdu8eLFQRz7GZw4cEInvPMZKjwzwENwYs/DawSTmdDrIQ7ttJc0lAL8Bp5BRHn6lw0CXjN0EyZ4V9bqhE5gcPQHzj+Cx28/UydNMX1c1uq2VZqQsFl38Sqtfm2mVj/wV2U23UjjfnKm8qcfp3l/fTiA7U3FFfnWSar29PJJocD24cMg7/JVnHxR5ajNFJHgHrzA1eaumgvWxObeo/n9Y16DvVlEhtlMgooxupxThKvyorUvB6IVaDzaK+xJ97jnU97TYL4/e1kGgOczcPwZIaMsMDy7EHlZPB0GTPiZkDSvx+kgz+tEaAjxbut6eUIEy/O9fmCAd7vX8x1ucDsoR3mvM0yn57nGBTaczzM0ke9pThN54brcA09bBqcRUgf1Oa14cDht1EN9eIchHzqJD24vSuKRRx4JFqe8FwuPv/3tb+uBBx4I3qOgjLcrXGcYV1PG6mxIauFvrpNOu0TdD76kYmNak884Xrs9ep+Gnf89ZcZM1IhMnfpY4MbKmrDrntroK19WvMmPrdeEOsatHfwKzqbnELKMd2dPA7EPdPwAnzZh7w1+umYUG2YzhWq2HiM+7Hx0I5zuPB5Oc22B8/QwrnBZcLp3Nzh/sHNcYZzEP6xO8PDs+Ghr0N4B5/EwLYPhceE0j5NHm3Fh2omTF4b5V21DE7sbqs4wne7Ccef9UPWE+2UonAw8NP5dd90VCPwvfvGL4HOivHjEdiTbz+5YaK6nxXCBj+Mg2Be8c1184y098dHD1XPytzTvqtu000+/reG3XqBxp39Gw6ZtLzPeAlFrsOb6ZTX8eMUxioA0Q40AcywkUe0XHwXkGsVqLKVIqd5CzB14VaNhsHvPPr8NiyG8lTKk29fnNcnC+miHdhmW1Pzeos7cNBVM4TADTcPUzBYancN0zxTOtM3KHg2BOeFpTMOMeqZDTCXSCekQcGKi0BHkMxWTjzlBGiYLe8hMucTBy2IYU4k08GNmAAttaDFwUicaDDqZooHB1EIjkUb9hOCj0zAFmMYxHagHmtD6TP3eqcAgONQFfbTdt+SApyxaFZyUwXua00EatGNKYZLAQ/jgtJAPD9DEpPGLOaYU7aQ8aeTDG9KAhyboRZOTRj44weVt93JhOmkDJg444Q1p5D/++OM6/fTTg7f3+I2BbUneqCMOb6CDEHhOCvcX8nrj3VmaNG6ieop8ZrRbnQuWac61f9TK31ym/BtvKLPNZtr0rLPUvetHNGK3ndRVKmhdZ4cSZlaDq6e3duUgvwQzcIhjem651VaBXNIDvnd/4Ru92qK5R9ukOjUl0asDR0f0ekfUlDbDwwYIJv2ATAPHPv+/d7YnktP3No4bURGduNUoze4r6rCH1ujxyYtVrNR2EugYHAQiIL7bgpAgdIFtx8g0Rxodg6ASpyMoCwMRRMrBfNdC4ETjUM7TYAI/wOAYGKT5T/Q8g4M0OpC6gXU6qdPxO71OBzBu35LGxUj+gW0vi62MUDBtexrlEVTwAw8e4H3HxGkkDUHkxyUcdJKG8GGTAwsd4MM5H8M85uImjkKAE1i87wbhnF+kYW44P0mDBvJpu+PGOU0MDtqDf+GFF4LXQ9mhOfDAA4MXyVE60AmecB95mzluEYvyTYOK5i2arZ0KSWWfn63u+W+rb/dtVNh7Z1Wb+RJQIvh2cjpRVWt3zhRUg5nTxeAW7WSytiPocgFNhHh2+Xy3qeY4gVrWFxeM1xbDs/rEyH5NsPDTW2+i5A0LxCdpY5WYahf6Djgzi/YbxtmelSb8D3248FNBqmpr5khMaT5RatNMvmQLyE80qWANmDFjhrbffvuAOEY+DEfb0Fkwni0vfpGjAxEa0viiN+eB6BC0Jx1HB7BlCiNhuG+FoqnQYITk47jGgl8PYTh10Qkvv/yydt9994BxdDACxHkQpmIYCJ3bbrttkO6LPt+GBQY8nudCw7vFRxxxRFCnLxoRAGYyvC/SgYN+ZhkXOoSTdvLVd2Yi+AGd3oHewTi0OTYydIa3jqEJHjmd0IQ9feSRR75HQICBXzhmO2giZOEMHa5svH2E0Am9OLaJqZM7b5544omgr9Ds7My4oBM+9/qr2m3bHYMzN2tNCQwbwVmrisqcnk1GVXz9HSX7Vqn9zy+qr9Vmli8erakH7CsuDGNbvHWFKaOJ44OzPqvXGs2jxmjZ0mWaNNnoNDlrW9sa4MT54ESmXFmwmObL/O91VTXe+K56omwPF8TFaKlyITjrE+zPhOS+5nyrM5RR+6zQUF7qZ1RbvC+SUj9HdKscm60NFtdqODqEOCEd5c+D8z2PMJyP83xCL0Nn4cLw4XzPCzsv52XxMNPzwt7xOA5Pc40W9mFHmXCaxwen+zPe6/E4bePZy+HII+7P7ngO8xvncfLA53H3Xo/jJA4feGZQslC99tprg19VcT/72c+CXRoGLS7Mg0zZ4GKmXBI2IOIRJSo5Zd+Zr9UX/FxLzjxf+elz1T9xa0353YWa/dnDNXmf/a0+swDM6uDtB754E9Bk9XO6Nhoz2iHf0gJZjL6XTx7inPawqz2xI2NttTzDLj5h0h1Lm+CTO1iWN8Bv4KA5NP+/8jgIsO4zbVzbA0abodXQpHjieDcNYDTPTKWeR5x8NLrDePlwWZ5J96mYZ2AG1+m4PI3Q8fgzdKBFPQ8fdOhAPrNPmCbiXp5nyhIHJ2UG1+l4PPT4UOVII6RO6mAAeJlwnV6GOoHBU5b8wXgJ8V423HbK8cyMBH40PBqUBSvXgHO1C9eAc/Ox88Rxh33GTJJM1Mydx2eo69OnavUZFyqXrdOmF/1c2954meo/f6iGT9tMkXRC8XRVmWajub5O2VRa9QNtDvBY6O2ALkLaGa6TNnhZjw8W/sFuKJkd7N29R/g/yCX5/mkyHuz22Lo6eOGjaosTTvBBMMyCuLB34r1Bg/NJY8FLfrihnu8dSBplfFuRZzwd6GXx4EK4/RkYQmcmcej0rUVPc9q8HvDw7B5tQximExiEiLTBdHrcy0Kn4/T8MO2kQZPTybN3dhgGQfG0ML/D9Do8NDmce0wczJkTTjhBV111VWD+YdNfd911ytQZX1FkaaPNyjY22oAET8Josud6o6f45nStuup6VS65TssvvUUjD99RW/zjXm1973UavdsOyg7LqilteFKNGp5tUGPW4Ks22Cykfk68QqvzJkx3uL3OT3zjQJmM0ZXN1OCKJrG8v1GulJTnz2ZBW9WKr1Tydf5ILKmUrSfi2Dv/wr33VOdA4mBXjrXoGxt1aZt0VLuNLmhSukfz2+p18rhudZgdjt0L0TAY2xN7GzsN25JFILs9NJDdBXYOSOOHGISAaRdbmXQWkiWzBbHtwckoJ9/hwIlNTD3cA0QHEwceGxW7FaYCzzqCPH5IgTaewUmd0EVdwBDiqMdhSMPGBQ82O7YwNJOOyQFOQtqJLY1ZAE7ipEEvIfD8GMcsRRplwM/agYFKnZTxNHhEG6kHnE4LdLIGYiBSnnUMNj00UZ5ytA2aaAN0UJbwpz/9qa644opAcNiZ4WgBx0KgCZg+42dvp/XRkhVKmjXbvrZd/fmi8j2dWnbl9Vrx69+qvMh4NKZFlX330oLJwzX6yANV7KuYzb46eG8COjraO4L2rDE7nj4kjSsssdWDPmxvC+ikHfQrdNJvlIWf8IO20V7v43UGE7Rx3Rp1mw3f02V4lizXFltsqXNfuUNn3fMrnbDtAYoks/r5G+3aPtGuj6S7tf/kpD4zSXp4FeZl0L2D3JCnOin5fh8rdWhHm762HlXVKZs064Stx9jqOacib2HZgoyOIsQjNB4iAOF8nulI4nQUcdJoLGlhTz4C7zgoC07H6zgpE4YhRMg8DdyOA6ZT3nGRBvPJx3uelyfEhXGFQ8oD7/kOB246j7jnk+e0h2mivnDbSAvjJ43QBxvP4bY7HmBoNwLFgP3Wt76liy66SGeddZauufrqYDHt/HHe86JMOWf153NK5NrVPW+pks+9prbTv6e1J5+luj13UNM1l6rjs0eob/wUK59TzhRtIV9Rb9HaZPDgGUwHodfjcTz0edvxXhYekRfmZ9D2fEHrTMYWFLo0Y8Vs3bP6LT1WXGmL5bI6utdpk0lj1VrKqXX5MqWLFU0bP0wn7TRGew7L6xs7jLUpgt4bSqZr7t8ye6qRmL4zvaqLZua15yOLddo/TQOmON5c235CyzAtEyfEMzXzjIYhThpxz3cYL+uh4/C0wfhJd+9paHaeKRd+HowTR9w9aWHcYZo8DUc83A7HGYYJ10McGhyHwzlMmA+eRhk8eeF8L4PjrspoFPy18sxilCXkAB6LVu5KZfa7+OKf6zvf+o6yyYzy1t/xpNEGLB8SiJuJE+U1RDNdp7+q4hW3Kn/tHdILz6l985FqvvYC1V35S7WOGqtsOaHmuC0jDT4WTavJzIsGazOvWTp90ACNYXoJcZSLWDxqa4UUL52bhcH5e3aLWDjH4Y2ZKBlboGYSvOkW0RtdS3Ttwsd1/ss367xnrtbDS59TV65bnxozTQclxxotcZ2yw8e1cXaiJjaM1Ljxo1VIVHTDwohOeyqnC2fXab8HFpl8bhD0odwg4a+tjgd7vv+6tljSmnxGuWqL1hVTwRGHcqk2itGoaCQftcQZ1XjiaABCL0MITFhbeDmPU444IWXDzx56ObQEaV4PeD2OluTZ8Tuc1+Pe4ckHhrQwHuIOQxl/DtPhcYfBgytcF/HBNDmeMC4Pw22rwVKuHODgNUEOjf385z8PfovgR6hTTjkl2NIsFm0mK3Wbpu5Xot/wFxLqLFt78j1KvPi4Vh93jjp/d6v6kiMU+epnFf/yKYp+6hNKNo9Rvg9tXFAUGi3M5Y3nVi848+WqzRS1doRp5pnQ43j6rR8+WRrvZ3eXpVKFH++kfNFkxibWkg2I9uI6/WHxI9r/kZ/ou8/9QWvXrNKnx+6kH+34GV2y2yn60sRDtOuY7VQwugrsBplMbzdiI/3y4DMU58gC2rxqA8wG0ToL37aKnm43Gy7Y2RnK11xteK53Hz5Swq5kWmPqRtNs8VE7Duun9LDlWAwy7RPiPB+bjl+C6UimObbS0BLYrew3Y4PyZg/5aDN+sArjBI8f3uIHLa+TqRdNyzrCt+cQGtLIoxw4sTeDd41Nc2GHspiis0hzGOrFPvcfpvjtwPfk8djLCC576vwi64fdoAN7lb1/6CUEnnqAJ401CvihiTqBoX40J3Vy2A2BoR38gEc+ygGY/v682bqbB+saFq4PPfS3QOihD7pYM7CnDzzPUzfa2LRhWptvNEWFignkDbcr/cSbao/mNPYrJ2rjV05W55o2ZUc1K1M2OnIlbWZ0+o9y4ECAve0MNujBPod2NDt94D94MQjoS8wu4HHMRptuvplMx9ugKSgZTWhxfUKN48fq8Xmv6qa59yv/TlHDbcBddNAXdO4+p2nB6iWaPGa8yW3MBq7hTMTVbnIxJjjQqOAtNnfUWxPl8KlNUoLhEIQf5v49sydqWsBGUbQSUSXJtR7c/WHjxnBDAIwgxMEo4nSoO57xG6bvDWYDzuHD+e5xjpMw7ML5wCLs7ngmfzBOxwF9Du/O6/Ep2+MO5/n+TIhgEuK8Tn8mdJOAOLiAG1y34/Z4mJ/AsnC98847dcwxn9Y778wMLu/lAmB2bCr9/GxvsLxaN7CHnjITg7M08Vvu0MvHfVlrLvmtMtM21uTbfqEd/nil6rffzkQkFlwxk+FaFqsjMtAO6gOH007oz3jMFd4hJi0Wyg/MGIvbiA/oxvGlHuhAyq587QEde9+F+uFLd+juGY9qn0lb6YoDv6LHTr1Ml2z/aW3cbAPG2F5nUNBgE4S4rSZtzeL2ZatiSFdrtdHFlSZWPllG40dqxxosDMA+AHZDD3yI48PPx47t0zEj+/SFVF6/2aPRzJ7a2RNfsLi5Q4hHi6Ihw/k+1XtZynhImk+dxN3zDLwvlnjGo4k8P1zWvdcdrhMY8PCM9vU0LwP+MAxhOC3cznC6pxF6mj8TOi88DMOAE1qgw2HIZ8a48sorgzM0/CL8qU990gbAHTr44IPMZOhXd75XPQVbrFaMLz19KvXm1bOqU8+ceo66jv6quh5/RHWfOFQ73PI71Z35DZVHjVO+f8CcMvOlSJ3FDXWWbOHrNEEPoec5TUFopm5/n7XDZqJCP/m0xxb4OaPZwpyZSe2dK/Xqujn6ztJ7tPGVx+mfHXN1+LYH6g+fOEc/2/aT+uKWB6u+kjETzBbEeVsIG0yhUFvQ56xt1FOhvtxAv1qcPOhBoAc7G5YqmvBPKq/W3iNX6Iqt+vTy0SOVxsyLmUKoDi39/9ZWZ6WQ0mETitp9UoPO3n2KNb5Hty6I6ltTC+rq6Q3MEcwWCMSEYep1IaPD2e7D3GHbygWI6RMzgDgdTecDi/YABjMBDeA4cZhNpIGXIwaYHZTFxKIcUz/mBnX7YKEeTCY6FLOHxaDDQAtalS1G6AA/uMlz04ydE0wQ4JnS0fSYZzja6TRRP6YLjnb64KRO9vApB07wc+yArUfyKQssdLKlysExXgDh+AYm3Pe+972At+BGE1N25juzNGb8ZEVM8Na+MUeLfnuNel94Xdl1K5Tee3t1nXSUEhM20uoe43fCtG9Xj1q7Omz2rplZ3g/QhKOd0IkZSBp5eaNtjfEG2mk7nrqXLFuuYcZD7mfq6FobfFNs8dqVemzeC7r6+Tv11PK3NbfQqb7OPu1fnKifHPYVjStkVO7vVaWnoGXtbUqZKZPv7lFbR3swy9EHhNQBbQg4cfqBPkQW4DX1c9CQficPucHnjObLl1S0WaasPcZE9K1dp6mplNNlb3WY6WezaLn2GuMGV9vqHCT8iP/7fTWW16tdWT0zb61+MatL983nbk/py2NMuK0D6BgEGUIh2glFAGAkwoIAInQuADQYQaSMCxshwg8sTECowEk6DKGTCIFHWBhQ5FPe6+EHI9IQLNIQWOrhGZscOpxO6qSzMZfACX3Q7m0gDRubdQYwMJpOor1umlAWmpx+HGk46KIsQkX9lAEPNDHgwO+0c7SArcktp03TIQcepL323svs3LGGs9e0bV69pnCiVqctebXObOkJ9z6qlZffoNZqq8Ycf6y6PrKVMpttpdKIBvV0Fc1ciKrb2paJp1XqK6s71x3QSV3wEVrCdAY0ZdPK99ReY+w3rcnefSqZspmCU5qm5c2vXLlUqcaMXmpbpK88fZUenfGsFi5doP0331F7Tf2I9mzYQlsNm6TNUiP07qL5GjFulFVgsPmyIgXr69Z2JVOZYAbhvibqgkcMMuigD3DQCX/gV7jf6a9ddt7Z+rRRDY31aqhrVKyxTle8ulpz1KA3VtbrqjlLde2cvNZVUmYOJcRVlbVTDS7TLvznmPC/Gxb+9zuz+FSGWbG0CoYsF0mragveC3cdrXQmGzCOhSCdjOOHDbQUgoiGQ+hYOCHMCCwDBUFigUY+gkQ6jsUSeGg0i0rKwiBCOowfdxActCc7HJQFHqFmsYa2JA0NjcakHr/yg3wW0ZQlH/pgJmkO4/WhXUhD+PnuF3GEmwUeOIGt7aoUA5rAz4ABjo6CB8AwiH3xCgx105nQxMDnByg0/cc//vHgTM3GUyerWOGKlpHK1qWD2wmaG4aru7Vb41d3q3DWBYq1r9KYH5+l5m+erGE77aGWUSPM9i9o5LgxymZMCeVzGjVmlApG27hxY5VpyATCxMyCIoA+6PB2QjuDbMrkiSpEjZctRmfGZvLefk2cMlnJurLWRHv0UsdsXbb4Wd0/+zltOXKcfrjTp/TlvT6lvbbbR+PqR2hkXZOJVVljhhvt9XVaumiJPrLtDqoznqZTSaXrM9a2ksYanZkBYWeDA6Hm4jDvY/gKTfQHdMJXaPf+2GKrLc3stsEQ5W4/W3eZVr/gjW6Vqtwfa0rIhL6rYtrZ2hkcxNmwwTPgBv/IZSUGHwAaygdFjWm82VXXULuYCmbSsQgbz8TDHmH1uOfTEASEZ+BIo6EedxjSMGVgCMzxMsTJd08ZtIc/ez3gAYY4AxI8XgceOnjGQw/en8nHeVmvExiEhjqIk0Z5rzMMTydCG0JHSDpvPvHxNHZDfvOb3wRn5RlUlG0ywUmnjX4T+IaWESr99RnNPueHij5wp1r23kgbP3233j3i4xq75VYaY1pvXFOtbcFFUQM0QBN1hfkJ7eRBh7fT80mvN2HNNLdoWGNKY5qGaXZusW5e+rj2ueZ0XfTCQ5q1aqWO3/4w/Wbqx/X816/V1/c6VvXJ4VbnMI03HCMG2h5cemXPeB/wxAfX6fQ5bUEbzDs/8ZT3fMfJQEB4+2Jldd7zoCnl935HbiiZHezd+V4RUMHCYGjP6LHVM8vpWuEgnWkLbeimC9Momo442pEQz5TvaWg9Tx/8jPdn8gbng4dn6kFreHnq9LLueSafcjwTL5n2IwTe89E6YRj3DuPmDM9eJ1Ozl+MZD06Ph+HRqI77yCOO1Omnn6b9Dtgv2L3hQqZOaLdy/WYa9PXbwr+zQ12zpuuF3Q7UkhtuUNPBu2m7q36p0iePMW1mNrmVjRhNhF3dversq9UDDzbUWaPB03qDNPrlvfzsNru73+jGpFreuVbf+MP52vGub+m7j/5esWhCH990b734lev1wz0/oaOm7KJqV1m9OTNbu2h3p8G1q7MX3tf6IEwHnlmRNOKD+4h0X3v1wEdLo03Bs/lAtoy+LovTzhofuUcU+Ysoa6ZY5wN/0wKbCQNn6dj1fE63JrPIKyF63eM1724Im//9DpHfdXSfpkQK2jxZ0PYjq5rTk9CXxlmHWQNY8KJRXPjdnkSwaCALUUYtjYchCDEwjGgfGCUTTBY2zCLA+IKXfBa8DDDgcaSxv472oKwzmnrQFJ5G/WHafFFH3GEw2ZgRwIkJBAz1oGHAw4IXrUzcbX3WK9BJGdobppk04KEXXHfccZduu+32wPT75jln6cB99tWqNupMBmdoeruNT+U+tT/9olZddouKL81QvKVB43/4LRUnTFaX2cYF1lXGA05G8rXKWbNnapKZjDmOJphnUEKb00E7mJ3XGgzbkt02qDrasZulouHq7MppVd86PTHvJV3yz7t137svakW0S4dtv5e+stFHtfvoaWow87ZnlS3wzVwp5qwf8/3BzszyZUsDjc0OT3enrSPsDzqoFx7CD3hAnF0qzBryvD8wPTFn6IOATiNqdes6ZY3Oggl5wHvD2WHwPQh7r8GuWqbe+XO1+NpblU03acx2W2vBDy5Q5OEnVDpkN43afU/9+tVWTUn0aOqwhD69UVS7TUzq1RX5YLBwQgEDaIOrmT3/3hXlpazOnLpIe06dqiPHt+iZNe3a/8F+vTBtSXB+GmFwW5dGMn0jzEx7eA62YePSeASNcggqjEGYPJ2GI6g4BgSC6h0Kw8DJ4hSc7PbwcgcOQaMch91YW3gag4eFMTY3zwg6Uzzw1AlOOovOxDEYfJFNPeB85ZVXgnMxOGhiwPrAhT46mfYCB/2YWcDdcsstgUAedNAhtg7ZLBCISKKiRCWtd9et0DhbzCbyNgh/e61G2eKwcyOzzQ/cVdV0Vv09/YqYnR7cSF0oBvQ6b8DNcWTWIeBE0VA3A4+20U74BU0dJvyjhg1XtWSDtNChRaa4rnnz72qKJ7XHxG013Myr7bKjTcsn1bFwtYZNHK2SDY5YGmGpvYXGegYX0G91w3e/7BcBxtQkTj50MhD995Ywnd5HKDLMGWSt29YmdTagO1d1qmH8MJPBqopttkjP2yxw+0NqWGv83H4rdY+sU8PoMara+uXZJe9qt2121vZ8QNCUWcUWuy/NnKMjFjRpgq0BPr1pTOfvvq0N7jZt/cdlas+MVrRi1okNAHcbrij/N97kqsbzGh4IZ0XJakEjGiJa3pfRazu12qKqEuyysDj1TkIoEFQ6hTR/cynMGH4dZBcFhlDWBdHtOuJ0NoMDoYPJpKHtgeFVPha8Dk9Ix/ivtaQBSz0MPISEgeC/ELvwo5FZB3ga9CL8CDEwbDnydhgOAWNmYeAyYHxGob3UBX0sXtnaveCCC4zmlA38JcFirmhaPpHhh72U+k1jpe99RJE9tlPhM0cpla3T3DmztOlmWwYvdgc4bXBZk1Tg0JnxHi0Jb2gn3zvew2gKhMpo5AcmhAreVEzIeg2+0eAXdqzSK1qmp5a8FXwz4OhR22n/TXa1PuNbAiZ8pbzqMnWKlipauHqlpowbFdxUnU7WXvUcSvg5Ueq/kruic0dazpQBi1k+BP7KKy/rI1yuZekIPzhoB/xmqdrR263R0TqtfelFZV96WdGZ89W1zZaq23Vnteyxo9n1WOVRdVl7mrhn3/gxZ8EifebITwRmTjlhg65iRkvUFvM3vKuuhK0TK1HVpdvUVqhXbzVl8Kb9ZUq0Gl4b/BeuKB/s+PUsVujT4kPqguMN/k5pWPgRdAQWx+uDXCfuggITYCI7M2EY1woIHbMJTPJ8NC35aDeYzH06aBXy0b4IMj/177rrrkE+goxAMvAYJDCfS055pdE7DgH3wYEDD4LGYEO4oZNfUnmVDxh2mMaOHacFCxYanbWFOgJCHgfKiHMpU3vR4E2rRstVzZszVxtvPUXV1StUvecFrXnzNbUfupu2/PjRwUEzXueDzvB7ueG2w0faFhyj4HVLo/MvDzygIw77uJJWb7FoM2zMTLGuNk0aN1rPt83RrW88pflrFmuzhjE6eddPanLjKPWtXhvcpgxOZgb6xgcU7URxsGPHrcfcn0+b2FlhdgXGNTfanL5Esa2f8e2vS0U1laJmt3crOTyrdDmqJ//xqHY59HBljA+liLWjLqGux19Uy/w1ap2z0MydVcpOnaT0obuqcQtTZOkG9a9YrYYRNTp9JoZO+h3HnUWf/OQngziuXGbmqwxcUZ41E2fDRyg+2NWEf8PZHlbCzEX/wgX3nlgxOm38hHHWWdXA3MAuxrmAIlwINM7zXXPi0LhoYRpJ4xA2BI8ZhM6g4Z4PnJsmXg8/dnjcTSTqdc2OINPB1IPmBScC5PkMRLQW9Pr9/KQxM/kgBAa8Xg+DcOLEWjtG2zTc3Nykr3zlKzr11FP1ox/9KKC5ydKaVpqJMsaEv9KveZc+oMKFbcp88xjVnXaExk45Wwtfn6nJ0GFTsQu3XzSF8OO9TtoBTa1GEx+vwGVMC04YY9N5MqHWYq+ufe5+XT/7UX1k7GY6a/dP6Ic7Hq1pkzfX0kUrNH6jSYoZvqU2o4CTdsIv2k69DDLaSZvJTybXBDMIA5L2kuY0kcYggV/EgSNOH40w8yxh4hQzU2/M6BGBUszEkqp/9hX1/f0ZdZnGHnfKcUrUZZQ58UhtZm1pWrjU4CdqobV96jhTQCZXK20WAicOfiIT1OXvJ1MnnsHINwruvvsea0NNpnAfdvGaO9/w2bDVaVq/tir+cB84Y2DgbcTTcBjqHkIJw+kepyHhNHwNXS2NfH92kwnnOElzR9zhyB8KF2E4HaZ5nPRwiAMPeB33YJwM6E9/+jO69977dOyxnzHG3xUcI+asDYOT8nxoIldt17qb/qTpR52usZ88Qpv98wal99tLjRM2VsZ6uJDmDM6Gcz6E3jZwxOLvb1vAbc64mJ+vdp32yGXa6srT9PuX/6yv73uUXvjEL3Tn0T/QrqO3VINpQL5nFUlVbXaJBN+v4owN+HCOM9xOjxPShiDdvKetp9PKhnnrcIlCv4prl6l8373658FHaNFp52iUmcNjj9hXm954iXZ88m6NPf6TSuyynZrHTjTBM5x8gCwVq71kbiZMhct5zFwCn9dL6P2PR+iZuZhpMb/efGvDQTfcUDI72LvbEPsQZ0tAcZ7t5PE5fWGcLU7ztjg2PlbLtXMgaAU0FFqM53Cc0YsnDeHxfMwS4oSU9XyePZ9GAosGIk46tjwMIO6ePHAh3ODiGe3meBwnsF7eYfHUQRnqcRodhg7GXMLuv+eee/TbKy7XYYcfpptvulGfOOqTylGP4eN3yXWvzNAzexyslbfdr4aP7act7/+DeuubDKfVzW6JLSbzZvtX+o0f9gyt1NmXM5osnaPKvTlexDHeme/PWbmePrXnevRM5xzt8vvTdfz9vzTbNq/vHvB5vX7673TmtE8oXjBTzWimXQEPrT2lXs7f1NpVsnp48YT2wAPK4ClPPmGNb1YvdBquLqOJI8e5XKf6u7nq3RahlOFzT2bW9a1rVfdtd+rNvT+hp/b8mGZc9wdVOjoV22t37fnIXzTxul9q+eRJykdShtt4yzZrv7VtoI8r5ruqeRWNpkrJaLP6yvAmODpdo5t+uPnmm3XGGWcEX9RnHUW/MhPyBX3WVqtXrTHO28I/yhmekk6bUtFXxvRqIteV/wv3b+321BfNDIl3q/+ELWszxC2zlSwl9ddJ81Qs1ba1sJ8RFAjG3PDpidHK7ghTGYynDB772KdcHGl0AtOxCzHTMqPfcSL0rgUwE/w+SwYfaWxlsoPkdYOTxbgv2sAP4ygLLWgw6vE0GA5+rwfzhsNlXLvC9SUITDrBvT2tSjfUKVVvvKjUq/GdN5S+8wG177mTqocepnivDfikaYd4VW1Wdtiw4etx4th1CnY8zAXpVnTZutWaOGqCLWDLJgAmENm4Xu1ZrEfbFirZX9InMlO10YRNVS3EtWLmAk3daiOVrC+4DSFhkwZCwboIXnhdLMAxM+EFafASntBf5Lspg2ttXadms99VMD6YDV1vi8gVBj+qwdYe3LAwe6aabaE/8tn5Wp1NqH3bydL+e6lQlycWLQcAAP/0SURBVFVdJaMeGxA20Rg13NtTmzVY1w0+Eg1NmKfwHyFHbjB7oZ01Bu8V+3morbbaKvgwCGXoI/rK1yG0ifScDZpqNK/Prp2mXDmpzpPHqqGc0onPLtGti4c2gf5Luz0J0/yVclqN1TalTdjXJCfYAma5ej45QblCef2WFozExobhMBiCYTjbhVxVTQexQwLh2Ox+np90bGu2BoOdAGMUAwZBJh+GMSjATRpM5EUOLlEizuCgLuqBWeBHkBFu6mGRC05feDsMzOPKbeiggxgcMJ07dG655ZagQwLBP/yIIH/h4kWasslkzbj/QY3ZeKoaZixUzwMPquknZyu19RZa175OwxqMzt6CRtTXKVYta9bsuQF+flCqM0GBR+Edk2LJeGu28fzX39Ame22r22Y/oTtffFwTR4zRWTsdqanJ4YqnspqzaJG2sIV5IhrTPXfdo48f+6ngao6IzcLxRO23BwZ5mHe+zcsL32tMCXBEgPoRNvjZ3W2Do6nFdF5tA2KLzbfUmt4eNa1absb3OnWavd61cIFGNNhi87gjVb/lNL006zV9ZJudlY4ktLJtlVpGtihmi8xSOaa02QhrTWEMHzHMTIqIHnzwweCjE/AbYUeZMfCJs/2N3NA/DAIU2Q9+8IOAdhQDMD5gfQ2G49dwrkd8ryuo/paFylezyqpXZeN7LooC3nCs/r3OF7whbZ+y1Xo+1WMLtYxlJ4LL/cvRZhWrfWb7lM3SbApePStHu02NxpWxKZ0bO2mU78JAMMKPlnRNBKPJpyG+V42ws7CikXhsZka2L2zpIPBQFmFmV4IBBTwO3F4nQu4LOF9QuyAj4L6jQTnyoYM4NICHOkljwHB9B3dQXnnlVYH2+uPtdynVNEzZWL8i37xWbVMnKrXndiotWWmmzUdVOnQvjZk0udb2fE7Dm0coakqCD61RJ9/HamlpMlEoK9XQrLp4Qpm6tOobm5SKR7W23KOv3X2h3lyzTGeOPE6fnrSHjm7aUVMnm2Y1+zfYerR2NK5cEQiVoTSG2wKzpTngbSlbVtLawmCmbaQxY/GRvF4zqRqbGhUx27qnt0tpE/SMaeWY2b0sPCvG9zpre6lis/r1t2puW5cKZgC0nHas4pNsAfr5idphm21ttrf5xfo1bjNAZnZKw4cZD20d0dXfpZG0F+EuloK0gs1cLdY27uWBbnjMhgczKIKN46MU7LChlLAIwtocMxBBh5+uQOkX+hBHetjBDptnFLU28sZhd6SOBMsICfYHuPfY/P11edVX0jppaoteOrpJk4ZJmUJfsIJ2zxqFlwusL23E1mx1BJ4Q4SUMx91+8zRPD4cep5yXRXg9zfMdFx7tQVrYh8t6CG2OExiPez5p1MWilQ7CxuQmuEJgoxvT1y3R9GOO1MvHfkuZ731DY773daUbx6l+r70UH92ofrNR81a2UBw44w/cAO4Av/Goy2zeQr/xzgS5bPZta6VXv32ds+5f0BNvPKurj/yebtr+Kzp184PUlK6dVM2BY2BdAH0B7mDNkF8vGMQ5ehxuD2EAb3VhEuQt3lnqV7eZTilmmbLZ9yuXqvXOP2vhwcdpwYkna93Dz6v5S6dq2h+v0Oirf6bUvvsptvlm4sBz0dYOBfAG9dRw1+qtna9n0EFfMBhshmb2vfa664I10l133aV77703mIW4BItvbXFPELdIsLPlsNDt3tuBr7X5vbLwrxxbnTW/QWYHe3fMToHj59/6nqRGpSwhv0BFs/02r5htnMyZOWSrblbJLMtN6JlGTQ3YqKzdo8NUSugjnTgerUsao9fTwnmUde1MGlqYZ497PnHS0Ow849E2YTzEw/jCMF4/cYfhi4gw+pxzztGvfvWr4Jbh73//+zU8pmVKK5dp+de/r5ZZK7XLfQ9o1zuvVCRVVn26QbGGmJrN0OYSpgbjAfcXUQda3unwNqXrmtSSrdPqTI+umvuQdrzpG3po8Uv69k5Ha/7XbtUx23xMTXUtqmQSSmaSasxuoN3b5vjcI/xeD554+EIo7rgBR8o0dJpv3z7zvKq/uVZP7XKY3jrjR4qtXqdxn/+0pjxxh7a47WZNOPIwmwmkOht4I2I2MzemgmvDm5NWX30NJzNugJu6wG3t5R5TFAZbvXxH67nnngtmYy7AwnbnQ3LMomhy7xen0XEQD6d7ewaXJQTHYPfeecAccjqwq/NB3l3obI+CT/W39VV070FT1GV21u/m2wpfzWYblUzjF/XTraWDJsb19MouW+jFdNpYzsN0BT/+QBi2OzYdoxQ7jRHLNIZ9B/HY9AgcGoJfSRk0wHhZ7FY0NSYPcaZwx0k+8OSTxlQJU8DPNE8a+/iYMKSBE9OLeqANnMQTyYRp+7J+/7vf6bY//klnn/NdHXDQgWrtbldnR4/ZuO9q8dGnKGrT8chTP69/5to1YfQodRmu1tVttqCTVi9faRyxRblpv9Wta81s4A2xPq1es9q0U786bPHIjku7pX3777/V1x77jZKlhI7bdH+dvtVBGtaVNDs+E9DZ2dURHDxbtmhxIMAd3Z1mn69Z305v24qVq23Ax9Xb2aOZs2Zq1JjR6u7qVFtnm3JdvQbTbiszqbevS2tmTNeK71+qtZf/Tt0r2pXYchOVd9tOG331JGX33U0dNjj6evrUaYtxZqzerm4tMTMunoqptbNd1b6itbfb1gzGL75LbLMI66C//OUvwcx4ww03BPxlQBx66KE66qijAk3v6zE0NDTzAyM/gtHftJWQDQg3b9z+xxxiQJNPv5MW7kPKMQuQRh/6j6MbXFEXvtlutn5Up25a0U6Jgub22owf+hnrve599/bwQ7JNK4mU1lZLun1er7pkC4+yLYcieQ3Ldercj4xXtHWNSgU+R1oDppMQUvf+TAM9PriMp1EGPzgPDzO8DMzAk+4wYTjywmkwyvPCnk555eVXAs10xDGf1E8vvtDMgKItZ2yKnbdIy076qlr/8qRS916m6sF7qc1MGr4+zgWrFeq3eNUEnR0ZbiQo2XOc0VACf0HJckV5K/ds61wd/tef6YS/n6vPbbqPZp54lY6buo/iRXaUjDZsaHZ1jCZuNeYHQ+JYqXzm39tB+2kLIV9er1TMlKkWZWisbht80Upw4VRh+ptK/O2vWvOVM7Ty6z9VpaNbLZd9W3XX/1bNX/u8qraY7DMd2Wc0W1OszbW2cDSiYvVBQ63/oyqaiTZr9iy9+PwLgaCf+a0zg49NsHg+5JBDgh/1OMLBr6y8uA/vEXTnsftwn9Me2kHofUUYLuMwuDCch+QRMhhQtmxzul+8bInJaCRo0xV7TNW1H9tMW9vSbyiTB+/uPccbYlRSjGrpiWP1m3++pZtXD7NFbtIEIG95ce3WYprKVvRvdNmCtZTX09M4N1H7vIz/0gcj0PI0jkUlzg9DwQBMDxoB0azwgUGrMwUCi+amwcTR7OTTYHBSjqmQNE5b+jYadbFgDXYstthi/cAhhDY6ibf+MW94LXCq0ZIv5DU8mlHr009qo4ff0MoDtlTskANUNO3alyuoIW1aw+Cf52zPrrsFuNDCLLxgPmG2oV4F07qRlgb19LfposVPauWqhfrClL11xNTdbfBIXfMXa/hGE1Wljfx4ZItG4OGX08kMyEwGj3imvUz/tJMBCx/b2js0zBa8sUhJrz74N+29oFfF+csV3Wy02rbZXNVpU9WcbVBvLGkzSU4N9Y1a2bFK41uGm4aqWJvyAQ/DOD3kGnI+I4QNThlu3GbxjF2OGQMMfYJjd8w/BOh00p94yjHr00e48KFA4IFBi7PrRHn6GHi0Pb/gUsZ34SjrMGGcyM37b2kuqv6W+eqv1mmXhn6T1aReL6VtxqpdOvZ+N8TZHn5u36KlS1v2FXTirqP1q7e69UJrwkweW09zlj84TG0j0DrR5letPYZtstoVFX7OBgFBgCHYbTT/oiHTFnk0nC0uBBWhJR0mYNZgH5LP9Ob7+DCZxpPPNIrjwJmf43GGce6DrU4cHUv9dOolP/+FLrz45+qrFLWjCUoi1aji8y9qwTnnKvm5IzXhyyebmjDb2AZnPBYxc4JdEmubadu/3X+fjv74UTYoYlq8fIU2GT9R0995WxPGjFO6OalfvPpnPTr3WZ2w1SdMy++mFoPDFOSYg6lVvTN7jrbcbPPgzHrG2phIxIOBuwnbvKy0bObhJgxw7sg2bDmvxatXadJwm2VtHZDr61HTynbNfuABlZ56Rolho7Rkjx201xeOt+6K2aK4oJQJML+bIEAMnlWr+NrjaK1cbsI/YYJNTBUz6doDfmB28jINC1F4hsnCMQHMEcwJTA2UDgPSlRaOPoHX8BiBpt/8txr6nXoJEW7vI85FYRYBh+IDhj18Bj74gGcgcL6Kt+lIA963Oh0mjJN3nFlLvNcV1XDTQvVxtgd1jG2PnFq9Q7shzvYkShEtaJV+uM8opeL1mtWds7WACT3TNCtds3P4JEzE5s5qtBx8Th6CfYuRRvKMVkRgYSIOrU4+DPU0NAxpNBLHoKCxpIED+w884MQDh+YnH0dHep1oLzrS6wEn8LwtxfUez77wvEq5kp558RnVze/UojNPVuTjh2vbGU/otZmzNKyRk6IbfgSjoS0tVo/xMZJsVHa48cMGxV8XPK9P3naRDiqPtcWp2eejUjp1kwN0+YFnKpqoaHVbq5oaa1tyTdYeXJ3R1Qwuw08b4BXhCGsbBwT7i9YJNhU3xCMaNsxgzcxsW7JM+TvvU9/fH1H7ONP2nztBiSOO0Lbn/SDg/Yxb7jSctQ/m1dmsB19RNs4vlMmoUWNMEXVp/oL5uv766wNBo14utfriF78YbDeicREqn2npAwYHPASn9xGOPgE3ab5tTR87v332JXQY+oU4cKR7v5DmfUwcpeZpKDKHRx7A4XIxlEP5moSY+CLoJn98fBrzZn3u+92Gsz0+OFgFR3O2kGvUD54q6EvPvmsMLSuZt9U/Aj/gg6JGZNU6AQbRYJ4J8TQwHMfT4TzjHIZ04niH8TTiMIzQn72s+8F1hstdfPHFwW3ELND4QYS2FspmRn3jAq167mFNe/YfGvuNU5SKJDWqbItPM0XQojGb0YAP2GnP5VhF7ZkeXfDkNdross8bkrwWnXGbvn7gqfrxMd/SH4/6iTZrnKhiyqZag00YHdG40WO0Oz1OE2dyeLFkPc2m97mbppLg/HxETQvWaMEXvq93DvyM+l97QcO+9llt9I/btfWVv9Lo/fZRT0PcxqIJmNEWixTW48ERwmOEntci2bU66KCDgt0XPtXPrcy8K3zrrbcGb4+5c74H9IX47XEEj5By4T4ixHu5odIGx3FhngDjz2Hc4TLuw/gHu8G6PSyrH+QdKHS8oazGvI3GpE2lx0/UgsUrdfxT6zQ9MUKZYq/yZr5/aUxBvcW4bl2dUH2pX8/slENRBSYK9iHE0QFoBx+1EM6qHzvRbTcEl6mOXx+BQePSeWGbn90ZNBnwrpGBBzdp2Kl0rOczEzz290f18JOP6PILLlSvablEb0VrZ72lRjMXGkZO0uIDdtRo04iJaFX9fXkl0il1tK7WsOEjVTLhLRcMTymujmpZS/oW6FrT9HFboP5g9+M1PtmiVevazayps3XECjVze0B9Vu19vWrJmsZOxdTT3qmMpVX6zI5PJ+kJLV22QGMn2XqoxwZr2tYtCZvuFyxUY7FPox6ZoeiiNapsvbHWbTVe9fvsHPxY09Fq5l29zQw2kLpNE6eN953r1qrFZqCI0fn0s89oqy23CPjFLgymCA4Tg1+kMUHgHWsLt6/RsuzOwC9MQvjupmG4P9xcRXAxUfxoCHD0i/cl8G6zU9btczS3p3HEHBOJODQRYla5CePmrr8PAh2+7gA/MuT9SxoOOvlN5r3ObP6bFyhXzerkiR3qNdv/8dak1nKh15CuZvZs2OqM2YrcOiZZSGliQ6tGphv0+5VFVayTKtWEmUSdeuaYSUpaZ9+5rEOFYrMu3G2Y0tm6wCaDIQguI5fGuVlCGg1mccpgwJ6jE5gy/SYFT4c5MJvpGWbBEDrR82Ew22mkwTDO6XuH8svsjrvtqAt+cK6iI4erybR056WXqrGa00bfN3Nh921tmu/QplMmWZ1NStpgwrTp7unXpClGhy1em5J1+vOql/WVV67UXpvvqYv2/rwi8zq09467B/Z6f3+fJoyfEHRQy/BhGj7SBMtmwNFjR6vZcKLdR44YqaqZQKNGDgteSOHQ2kaTpqrf+NF7+580+p5nFH1rtiZvtamyxx2q6LFHKLXvTlpU6NW0TbZUNp0xfpc10nAGV3PYYKK9vYZn+coVuv2O2/WSrXc4agyP2XXhfQOOerCuoixCTR8gTCgl+Enc+UkfYboQYrPTBwgYv7rCS+83BgIDgjjCR0hf05fEccCDk3xC4Blw9Avnr1g8UxYhJ6QPoYlnTCH6k5B1gA8aZAB4x0kaOIHntwXiyA+DD9/d064rFphpXqrquU9N0rFTR+qltSs1s4tNCyNykOc3rdpWJwk40+DZfNk0fLu2HzFcl8yYG7x9lI+OUDmeVyE2TlveNk/ffNMAMqNNAxlArPalb4QTzY33OCF5MBhPWrgsaXReGIa0MLyH4Thl0Ao8E7J7ww4Ai6spk0wjZWzmuu5Wrf7mT7XZheep9eBPK5G0upIZ1dmCPpOo/egGPHfSNERssRYv6Xsv3q7jH71IR22zt1465ip9YfIepk9iqjNt4uXTqRq90OBrDKclTFcmZh3bXK/6ni4lH3xMaz/xJbX/8FyNO/Hzarz+PEXP+bzqDzhYqaYxNmGYvR9Lalg0Y2aRmYjZRNDhOHavTjzxxMBG50cjZjpMOi6nZcdjn332CZSE89nphA54G+Yn3vlHOfIRVE8Pl8OTH26bpyOIg+sJw4bLDq7b6RxcF8/wE+/wlPX6yXfPQGbAMJDdjx0zDltcVePjZn9aoq1uflv3rmixibe2Fhjs3b3n9oa+eFafm1qnGavX6vu7bKZ4hrfh28XXrCsmCu9Wx2mhCVClbNOYaaeMTe0QxGgmHEwoHubgiHvDiNMwnsMMwfNMCJOdCZ7vzEBD/PPBh3TUJ47W1Vddqe2n7aC4CfJkm/6nH3uyWo45XONvvVoR02D1iV5rhwm8mXP8Mh3LWv3GpKSZKYvVqTNn36azHr5Ovz3wC7r96As1PjVc9bZoKtelVGeDuxIx4eK7rsm0rQGiSsQNtmLPCWOi0cIdl5x/TySzNrCsPSuWKvfne7TgiNPU/fR0JQ85ROP/eacm/fpiNTIj2iAsxxtUzpg9nOKVu0YljUetNsPOmT1X3z7rnOB3CG53YGa87777dPfdd2u//fYLNB68QIs7v9w7b/CUcR/mt/PT09zzTD5xBoT3QTjf416OtHAdXoZnzx9M5+DyjsvTB5f1gRWuc2hXE2pbkmtJqUGzoy1KFc2U/xeutoLFmR1ciXXq9oVN2qYppVGVfjWV87ZwrlfErCJW0JGS6UKziQNXNVs0WzsUBlE+tTFdEXfPSPUpL+xJQ8N5SJo/E/dplmemaE+DCXvsvot2Ouhg/fO555XKZBVvX625+xym1tFjtdc/7tPITTfX8Oa6wBTJmPlWZ2WazYZO22BtMlv9H2te05EP/EIvL5utX+7+Rd11/HlqqhumkVzWZL6hsVktRndDY4OtCxIW1mlYvdFlQtHQ1KDk8IhaUs0awR019TawzDZddtZZWv2Fb6v1zYUaccLntOejd2nYqZ9TYkSzhmWMFjMPm1q4v8dgGqxNdY166bkXddIXT9JRRx+lmTPe0LRpW+sPf7gheEHmzDPPDISfNsNTBNL5hIA6v5w3eHhN6Dzl2dPC/PQ0yoDbTQzSvP8IvRzeTSEE0uG8HuKE5APjsNDsuIAfXMb7mpBnjzsMoZf3kAEVdrUn1+h4juabBRMoeHKH8jX3HrMnXhimHVIL9KvXl+vBdf1aVzLBrvRapiNmdNn//Gf2LReIYitiYxKyTYYtRpwQm5E0PGnYZ6QR9zKDYbysl+OZhRF5fDWQFxuef3W6htdllF+yWG999kt655qbtPErT6hrs41V6i8qZ4vZ7t7aoSkWTdDZ0dulBf1LNebS44JdnoeP+YGO32I/Vftr78lyVIEXLrDnnQ5ooG29fQUVegoqrm3Vgocf07vn/UFt8+frjV/8VqtP+L46Zs3QpldermF/vkojP3lQsK+ey/eplDN8/TU+8PsHZgw/tHGPPl8r5wDdn/70J/3jH/8IDnuhRML8IU7biUMXz3hmxQ/Kd/oJwzDO46Ct5ukL0shzeELH67g8z+Mls88dr9cTxs+z14F3fNTneEj3OsgPe/IdJpxPHLjBzsV3g9sgqx/sa+499/Yo1q2V/SN00uSs6lNF/bWzqryZOHzWvRwr60fbNmqaab2X1+Rlk5BOG4fA9gWLT0YlRLK4xQyCGRBLyG4QI5mOcuZxngPNQKNIR0jZkWBkA8Peb8zGJrcB/O3vD+rXl/9Knzvy0zriqCPVZfjWnnepsis71fKjMxTZcXvJBHflimXBEV7ehsrx9W5bJC5sW6YrX39Qv3/tr6ozjfuH/b6sEXF+iOpT2dY4Ha1rFDVzhfuHenvoQC6f6lBv2ejo69ai6W+p7/kn9e7vrtOw7k4N22tntU/bWA1mGk488iC17bGt0uM3Up/Z991r1toCOKKePk6TVvTqC6/qpltu0qOPPhrss6O9OCKA7c6PS/Bi/dmdFSsCHhFnpwsBd94QwldmPXjMj2R+KhJeeT4wpIETx+IUmHAa8PDZcdNX5NOHaHXy6AvS+B2AAUkcDyzrK9oBPHQCT7rnUw99yDO/BmOTk+7CH/SrmTHQ7TRRD3SS5jJAWW8b9eB4hk9sdLzXlXXRm+0qVOP6znYZ7TkmpXc7S+rFYhnSDb63J147qzM23aMb9x2j7z02T2+WUmbvjzNN36t0cY16T9lGP35uni6cnVS2FNEtw98wLff+t4TcNgtvb/luDQ2jLGkwERjK4ID1NQKCkcim9JuLL9VhBx+uaVttr7aGnBpt4Tf1iXl69fN7akTLRuo32ztq05wZ9Opau1rJccPUnMuaPR3XnSuf1kulVp067iPaLMb9NVFb15jty/kcow27MsLZJZvFum1RnOGYbjyhxmhW0XdeV/Ozb5ue6FP74QepMnaMysWEqgk+39+x3naGdjzTNS/b+NYjOxb82oxAh9uOozNpO3CkEwILDO2GJzjSoRM40ogjJBwUxCSiLGVcmKCBNJ5dgKjf68WBB6VE6LyHBoTOf0jiGQfOMDxlEVR2eHBezulzeqmfuH9kA+ftYiC4+YKnHIMQ2nkGFkc6g5A+AqfTy1an//Jfc/yWm9Opud3UX7ayXxxrSRkd+Oe39WRPw0CZwa7y/uMNyaota822/8XkHn1yh1Ha6+95tecqyidKZhJldLABRNMl/W1dVPWdRb1xED+81HYleDMJ4uhYGIa5QEfRIDQVr6TBTG+4/3ROY9EK2Jx0ALA0nOMLV139e936p7vV19GmukKXer57lfr33c5s6eM144XXtP0204Lt2aJpeE5rvvnObG203ZZ6eumLunvWM/rWLp9QwpTG7hOmaV00ryVz52sTq5PLX6mTgbZs3RqNGDFcKQbCylalH3haK2a8qPh++6rpU4fq0Uee0EcP3l+9tuAvrusI7tJcwNtNtnjFhmXf2088cjzga1/7WrBrQXvocF7k4EUNBJH6aC9pfmwAhxChJf2KFf85H36iEBAAP76Aw0zinVbyEWT4DAwLYupEsbAWCB8lIA3hpn5gCBFEhA7nV5fAFx/YLmj0hw9S3r7iihXg6Wt4QLoLPdrcBxFv27FQp34fKGh+6KS8DzjOX/ktEQwEFIPTSduph/aQzxUv4atLas7P9mS1/3AzqTpzerbaHCi2oR3CXwwteG0qiHGPuZk5x+2ytco9cbWU1pnmz9pISgfa8eGOpB5daSDVmApp05zGIBgPgTCLOKHHYaJrctLCW1letvYMs9nVscFiWvk73/2x3l24UHfcfo8ypmn7fnmVWm+6X6VLvqExX/ycaW4uajJmZhKqixsuq6OcrurO7pd06t/O1caZMbrl4B9qj6ZpwfucNoGpwepRJBZsbwZ1Wv11SVvkmbCMePENdZ5xsVY8+FeVTj5MdZdcoKbjDq/t5qStDUzzrd164KFHdeFFFwafwOcVvfPOOy/4RBCf92R35uyzzw6EFmFAML19ziNvswsXnnI8A+P58IyQZzz5zkPijpsQnhLHIzDAkg6c48FTP7CkOzzlCUlzPI6DNM+v9VENDzgoS+htIo4n3+v0ujxOutPm5Twe9oNpw3tdhEM7E/KqzcD298S6Br1YaVGyxIsvg2199zgL0fz6w9KqbllYzVy/pBq7cXn1hL8+UT3zoberDbfMr8Zuml/VrXOr8ZvmVtPXL60mbpxjz4urunaODeiaMwEYiFWrNrKD0LR8EOKee+65IDStEIS4119/fSC2If3551+sfuzQo6r5Ymf13fmzql3T367O2+GI6sqFc6uFSrVqGiIoh3vqocervVVLNHff7OeqW1zzper1T94RPJPcXSgE0fX1lKvVfz7+dLVaqqWvmj+/+tZ3vld9Zc+jq/0rlpFd7e/PB3k2tQehaaHq2WefVT3ggIOqP/rRTwzXjKppn+qbb75ZNU0clDETJAhxZroEoWnZIMSZpgxC8mwaD+LAuyMNnM4jnJkLA7Fq1bRzEIZhbrrppoFYtWozbBCaLRyE4LKZJYgvXLgwCHFhnKbdg9DbiXP8pDnOWbNmBSE48TjT5lXT2kHcZoYgxHmazTZBiLv99tsHYtWqafEgDPPL4zbrBSEu3MdOh61HghB3zz33DMRqrkZVsdpww9xq9MZl1YjJbBRvchu5afEH+AXV/f86t7re7InYgjZrNnHO7Od5x4zSNa8t1DUrbGpTk2KlqkpJJom8Imx1Rku2BujWrAPqgzPhnNDErEF7uT2L2eMjlePETJVuQxojA3PBX+Lm9bjzzjtfO+20o4797GeVX7VOqy76pTY++jAVD9hT+XV9SjQk1NHVE0x/nPp+acYrmlVcpWcKi3XKlvtq75ZpevP1N7XFR7Y1PWBatN/WG0Yz0/mmVk+hVNaat99Q5MW3bKG8TsN33kLJw4/W2ysWa/JYm9pjfYoUa9P2XXfdFdjVLE5xBx74UZumKwOmx6jg+DF04JnGCdFYwNJ2zAnMHuuV9SYO5gQaE43mx5fJhxfAcj3K4BvbarypHQnBNGCRC8zDDz8c0Aacmz2sGYAhnzgzEJsKbvZgFvmv6NCH5sXswGzB+VFl0qAdnG72AA8cjmMlvHtLO9yUIs/LhHHysrmfJXKzCFOMH6loJ7yDJj/BCzw4gadt2PzAhHGaMnuP2YNhY6sDNd64KDjVaSsjcTV/PJ9WIfFB15fUzJ6BTXtmjYgKybL2H1vW72ct0Sc3Gq07V7ept2jWri0qM/0lfWFiRZ1W7s/L4sqVssHNXPliJRByn+6ZniAUG9ftSULymcLIg1EwYbilvT79df3yF5fqlptvVI81MnfXnep9eY4m/OTbSpmA0OQ2pdRka4VydbV15ljdP/9FXb3yGf3uc9/SD6LN6jHasgkzB9JJjR82yprGd7b6zcTJaM26VRrd2KAZJ52h1LCRmnbeOaoMb1FHu9m2TRk1dyc0siWpc8+90gbpi4HpwlEJOgPB4+gvL9rj+vp6g85COGkHQo8g0TbaTbvId1sYx+6E34DGegehYhC5IKIk6GAEzm126nV+Eodv7MY4DIJBPg7hh//g8XyUTJg26CKfuAsT9VHW8YCfOLgZwNDrgwjng5RBwyADD8JJ24i7cFMGOnCUBZ56aBchckEa+IAnjp3vaU4nZWkbbcd524Z2lh78K+vE8XllbUT8eU1OK8u1dwCGdmYkhTV/tJrS2dPyOmf7sVrT3asj/96lBaWYjZBuVUsZvfSxeu00bphSVy6QEgU9u123Sus14piAOBgPY50ZhGhRNJ1rKRi0etlKGwCr9fQ/n9JZ3zlDXZG4xt54v9YOsxX7UYcpvrpX6ZaUDcpUcD120cbR2s51+vmMv2nnUZO1S3yCtp0yDVNP5WJBpbqEVsxeYgvaKZYQU68t4JtmzVT3PY8rUm+a4MxTtaijXVMaTBBTmYBOXnvkc0C81njSSV8IBJ4OgU60LULDnaDsx9MxdBJCjUZlBsPTmV7WNb5ra9IQfjQ2ebQdngDPzg58AC/OeUT9wDNQ4CfPwFE3aZTn/QhoAj/P4ERjIjQID/DQ4ZoVF15w0z5CcJNGH6GMnE63r0ljQFIPHnp9c8MF2fuaZ/KBp+04f8/D20FIOxiY0A08bfJZCwe804SDTq8Hx4Kb62fAVXO2GFdOB88dpz5b3712TIvGKqavv9qlPy8JX04bdv4yy/p7e0om/BE1qkc375lVi1k5n3/ROqpQVjEVUV1fQcOSFTVH+vRWxQS90K6ez05Qv+UzFXGoCkJhOALiTIBITvfRWT4w8F/5ypd05GeO19777KbOux5U8e77VfzJ1zRpi4+oUioa401jjmtRzBbcc5bP1x8WPKZSX06/O+gMW+xm9Pgzz2i3PXcJjg/nemyWSaX12PSXdNAeu6v/tgfU8dbbqttvdy23zt9qx11UzfXrnRlvKtoU1W1/ujOg69hjjw0YzXSPcwFFM9JBdDjHCzhHQ3nfumP3CuFlykdjMvARGGYE4OhgBgbOX9oBJzMg+MMC5NoNHvJyDsLrwoAw0fEIIgOVXSNgOO4QHNU2+hAq4FFA0IRQMbigiZABTZqbUtAJfbQbMw3NDR7MHg6sMYhc8/uOHPA46PGXWchncPgsgGYnBB6c0Ili4dAdcLQLGJSB0wQ8dGJecagOgfedLuCBgV/ghK/gwZQaerdngforGY2LJjW82qpZ8Wbly0Nv9PNqKsK//mwP55wrvMVUbtGMLtNa9TZdxvj8mWlqWzj3pbNaU2zQnMJopaoFA7OVeLr2szSNYgQj1HQwcQ/xMDoILZ+XtHfY+SM69eQv6XCzB98+8UwrW68p992s5vFTlKmLG86UKmZqjWgapdMeuli/eufP+uV+p+u8Xb+gbENjcNtvJlFWMyceDTbVWK/mVEITLr9Zc772Q2U/urcm/OyHGnnoxxRr5IaAmK649gqdd/klwSeEOfPObcp0IsyFVjxtoeNph7eB/MHtIJ+BTRzBJOTZ4SgHrnC+5+ERVo+jKAiBcTivk/qhh7jzGI9gEJLn+U4PnjpJJ83b5XU6naQ5TeE6HYa4t9dpxEOHt42yXr97hxnMO4ehzsH4CZ1OT8N7OWgnj2cG6vsduz0mw6aw15T69VakxexB0+ymzIfy7tZvdQYv9pp5NaHSoSnJkpYsXqtV3TbdZcuGN2GLQZtio31WQ15FajHtzEsgOEYxHcLIhDjiHnoczy+wXzrhRFs0va36XJeWm+DvfNm5ih6wl+EyGnipxOqqVGOa3jlPu//2FJ2266d0/UfPVGPS7J6omWARfFz9cVtM91dULee1/BeXa973LlTukL31ket+q+SkCcFLJStXrdSdf7pLZ591to74+BH6/rfP0kd2s1lggIFoKqcd7y5Mezjf4+Ey4bbjvSyOMIzL09x5Po4QekgL43STojRgM5Pm5XBhmgjxbjKQR3mPOzx+MF3+jHMYT3M8Do/zdI+7D+MNx917+TAenOPy9uK9nV7Gw7Crcc/aVDFemdzkufA2YqZr6l/f8VOjYMCluuv1xZ1SeuXdJcoU8xre3KNMFzs2Rli0bJNLi62gWVGbER0tBfa+OxrqDA4zkjgN5b3Rm/90m66wBe3yS65W3+//pHE3/Fzp0WODmwmqlbgSZqtXzOza5rpTtKSnQ89/8w86eKLZd2VrWKSkVDGqnmpZORuo2Z4evfTlszX/smu15amnafRlP1V0s82DGeM3v/m1Dtj/gMDUOO644wJNv/VWW6+nx0On0+OD09x5use9nTgvS5qXC5d1F84bnE8IHjre44ThehAEHGnhurwszp/ht8cp6440h8WF4ziH8cGDC+Mhjve41x32DoP3ugene57HceHBFS4XLuPhBznOnMUrtjawBWKykA4U+lC+5kzZ+NmeSLSqciqnl5dn9FY+or90xdVR5tOONvqsYGO+Q/cf0KCpjQW9sKLbOJfQGVNrdjJ2HPYv9it2JESytYc9yp0vL5nNz+L2uM99Tiu+/RPV7bSNOg7ey0ycjLoo02n4ShX9afmz+tWzf9Gdh5+j8aUmReJs5RXUZTYqd+N0dfUomZDmHHGCElZ+059+S9kdt9UKFZTsKukbPz5Ht1x/g75zzrf1hVNOUcamf2xyps7BdDIw6GRsTMwEFonY19DMbg0OGGx2jhIQx/ZkKgcn0z/tZI1D3NuOAzd5wLBFyZRNGh1OOehgCidOndi2bPdh1/IMHoSdfPhIPjY9JgE4WXNAEzSzjiKfdkAH8MQxFbDzCYEBJ4JFWXDSdtIQOPKhCT7RdminHGsGzBTyqQvPwpxFNHHqgU7nnfOAekhjbcMvt8TDdMJDpwl42oYJRRmHB5fDwHfoBA/rg8Fne2xo6uI3OrikQrcclNakwiK91Z0I7u2xeeN9fwj+lKwp5SAePJorxpUzjc59h90ls7tLZu4wDdkCoTfTpERdRJsnulSo9lhawRbItTtz6FRCPEzdEJa11BZNj/zjYX3q88eqcNPdyhy2vxL77mIWS1nlPFellIKPrR309/O14M2ZuuaAr9oUVrtBuNxfUtWEsb/Yp1JHt1J/vFfzv3++xv/ufK3ZZ2cz6ypavGSpvvOVr+nsH31bp55wUrBHDyPz1hmusZw+nhFuGBum0z2Mxvsz+Tgv53i8rMcJA3oH4oR0lKdTZzjP8eChhXzScMQ9LxwHDo9getrgdng9eOgL0+R5To/ne57HHU84nzhpxKl/MC5/Jj+MB0fcPXhI97LugWEwEPc8yno+dXpbGWQoFAYrfuWKlVq2cklwaW/ZBs1UU5jn7bmNtm348FkCF3qHl3PQA6mDXZQz6+2akuGn7bze6EqbWVTU8zv22mirbef5PTS+owNDGOUX/epSfefLX9bE39yswle/oPqNp2ptQ1Jtc5Zq043G6C8rpuu+1TP16y0OV6EU17DGZkVsYLT28j5vWs02INfefLeaerq05ugDNH7MpirUJ3XX7X8Kznnstdde648D88MZWgFm4tEqnEJES/LsPxRBJ8wEBs3tuxOkAQPDmQ1I4w0qvw7F9+/Bw0IP7Y0WJU5Z34503KRRP9rP09BqaHnScHQodbKzwtkgnsEJHuARAjS67wCRxnUstBuhwIPTd0TIR3sCT8jOCWWYeaCTsggQ7UPg6Cuc84Y8ZhjKofn5QQoHDnD7O7zkQyeKBvrgL/ngJI14+N4epxWZ8O1T3xUL71QhP9BOPrzw2Qyc1Mmu1/t3e0oDZ3sy2jbTpUTVZKEodQRfu3i/8yvKNxxvuHnRED8D13z8xkVV/WlZNXODPd8yv5q+0cKrZxt9leDn+ccffzz4eduID372J26MqR5wwAHVgpV5cau9qh3z5lRb17ZXe0tlW6OWqs+++lJ1+8u/UL1v0SvVzta2ar5Uqq5YvsJwVKu9Br9o5lvVdX//R/WdnQ+prlsyq9pfKFaXLFpWfeX1GdUDPnpg9c9//nNQH3VZJ1dNYKuPPfZYkEbcGBbkvfrqq+vLcQwDeombMAThjBkzgpAyxvgg38ya9Xg4SkA+fubMmethTDCCshwl8PxVq1YFoQlqAEv8tddeC+LgtNkgSOPIg+eTBp6nn37a+FkN0hcsWBDk4U1AgrQwzA033BCEPJuwBXEbZOvTTEADnDag1rcdnOTxbAMlODoATQ4DfuK0wXn39ttvByFlnW/wkGfiHE8gHXhPs0EUhNTD8QbyeIZO4tBBXph3Zh4FeXiOTJBGvtMBTvKAG3y8oeby1bqbZ1fjyOstq6uxWxZWIzevGFKWa752vOE9C94PcmV2d/hihk0t/BBW4avX8ar6emsvMhhRwYhnhKKpOvu7td9+H9Ud992vF48+Vg3fO0PRMeODFzzK3b16u32ZTn3kV7r75It08IgtgxsK8vle5Yo55UoG/9KLmv/5rys7ZYo2eeYvKqdH6s3XpuuU076olcuW6JG/PxxoLOqjXuokbowKQmjCk2dMDEI8dKJZiHs+MISOC+/4KGOcXZ/uZcHpdXgaca8LLe/4rdMCXODkOQzvz+R7OZ7DZcFFCB0O4/zGO0wYn9Pk7SDudTot4fLEvU7iXs7bEy7raYPjg9OAh06HdZyeFy7r/MKH07ztThtwg13NWIkGt15UqzFV4zlFSzGT0w88zL/ebRB+WyoPtTKueUNuU0spVqdyzOzoGNNSLPgoAtMSHcPUjWdquvqKq3T/nfdoxbkXaedfX66148aqYDWl40ldtfRJ/e7JP+oPh35XE8otwRcJufI8Vkyqzjpt3v4fV7Snoo3vvF6lyaP1zrtzdcihB9uCtyTTwsF9NAgK9XideJ96CZ0OQqZfT8Ox2ArnD8YzOA+cg9MH4xwq39PgjZd1H4bBkw8sIT4M7zgdD95pIj64XBg+jMfjDhOGDed7Ht7pJB5um8fDdRKG0/DQ6c/Od/cfBBOOu6dOL/+vXLRgJi+fKIr2DiHHNe/uPW9yBZf6DPHHS7x1trj8yrgubRbr11s2ClO2GD5xeFfw+XzsUYjDJuaXwhmvzdTmveuUSTSpfYtJmrtquUaZ4H/vpWuV6YroS9septWLlihaF1d7d4/aW9eqcOdtarvuXmUv/Yk6R6W0aMEynfeTi5UzW/+73z47eEMLexHNgPbG9kP7Y3eSjmZgJ4A06MDGxabElsW+xf7FtqQTgMfWR5MQ0kngAY487Ge0DvC0h90N8JHOwOOXSWAoA7zTBH7SqAt6gGE9BG+AJY16SKOTwU8ZYEmDTsrhwUlZ8JNPG9Ho0MhhOWx54KnLeUA+sN4m6MQBQzlooyxx2g4MWpV8+IRweR7lsPkRPK8DWp3HxL3txMEBPY6TNOj0X7yhC7zwiIHsNFEWOuGH004a9fHsodPOTlt4t6e2X1PVxTOsTCSmk8ZVNa2xVysLWfWWPkCeg92eckjzf4iry6dUjKzRZXttokMnFVUpx9Qfq6guWzv3DYMSiZTqW5r164sv1VePOUx9tz+gus8cpawtntLVoo55/Bc6YsoBOnX7Q1WXqlOCc/WxtGJdrcp/86eK7bKbqhd/R3UmaJee/2u9/trr+sm53wuuHEymOGteu8qChQ8LMupFWFhE0hkeJ6SM54c98F7GPUynPHHwejpxyiK4/kxZ4qR5ergehwfOcXp94XopFy4LDtxgGDxtoyz1EfJMO7ycw5BPHE863uvAO53kOx8cFh+mx9M9jTod3usO4w77MKzzyNPBEa4zjIu8ME7oCMc9j4HEANzgl2rJsgVmjZhJbqb5DR8dqRsP2Fp7DhvYxhzKBVk2gwUPA26oKQJfjpndlRmraQ+9o+8vSigaNyGwARCN115WQPjTiaQu+cUvdPEvf6y2X16jSVdfoXjK7LBMUqfPuUkX73uKPjJikhImyJG6tCLxiHovv079P79Bo2/7taLbTtO7L07Xiaefop//4uc65GMHa1jLsMC0Aj/14F3wEERnSG3w1aZVnr1zvQPwHiefss5sL4sHJ8+eRpmgbQP1hPF4fYNxezycjgcf+Xg0n8cdzuOU8zqdJtLDNOEcN+nEnRbyvR04YMjHEXq7ScdRb7idTg9pxEnzQR/Ox3s94PJ8b1sYPx44PDOSl3f83r/hOj3EUw95lGF3iPNVG/xETRjPa41m/cfi2vbud7Xx3fP1l9XFIWUZ77ua6/f5ceH7DMOeowTJXFVLWkdpdSu/8NapECsom9nQQbFkQnNnzlLi0Zc14uyTVUxnLT+qY28/W9/e6tPaabxNVVaGkT/cTJn0L36nzFH7aeRNl6l7WZ++d+aZyieruv+e+9ZrCW+8awsYQhxPnLq9jDOJcv5MvgsHcRyhwxEOhvFZxL13DHHvaOqGvjAdQ9HkZcN5XpfjJ490cBPHk+44PYQOL+80eXmPO27q8nY4HcT9GdrxbNU6TkLK4Z334bY5HtLwlKecz0wOS9z94IEBHuokTprj55m4h6SBdyicDK7BLsqGjLmIrVvfKtVrcZG1mq0VhpBlvMv8v2X2RPhSYzmj/nTZhF7Brk/VFhbZ+sbAHqYhF1x2if52820qvLtMG+9nQj2ySee+dKf+cMJF2rd5Yw1vbtHI7EhFXntZsy+9SvXn/1Cb7HegfvWTn+jFN17Sn269VYcdeqjqrdH8CssIx15kb5p9eDx77KSzD4ynHPnsf1MW5lKGON7xUIY4dIKHuIfgAYYytMXhSKMMMP7seMBJWfKJe5rDejk8+J0e7HTwOO1eBz7cJtIJwcn+N7AIDSG4ERDyHafD4ElzWqDRaQnTDgx5xL2uMM3kA+/0QB/PxBFAbwcwng4+Qp5Jx8M7nikLDHg8j7JeN6HzPpznOD2NcGhX2+2x5bXipZjq85HgBux/5cwuGYiZqwY7PkN4mykq8T6z+xOq2kDgDA739jAKWWR1dHYoU01ozh7HaOPLv69iXvrlG7fp4M1211bZ8eor2RRUKar1mqvUuWCxdvjNpXp78dzgLZ9f/PIXwdFi7sbnEzng9MUkuHlmAUSckGc8C0/KEfeyXt5hyPc04sCEcXqaw7B4C9dDvnvPJ04ZLxumw+PkObzXCU7H63g87ngcxmnjOUwnIR7ncc/3OvHhOsNplAvjDMN4GqGng4M0vMOHaaVcOE4+feE4HZ44eHl23GGc4TTHw7PHnTbSBrv3pFR5nSWhbjO1k0UrP5Qsm99g9oTcUMc/8ZmCMdvmih9vFdHnNzIbrZKzKUbqtNU6q/bLL7tcJ40er3F//qXWtuZ0ywsPBF8g3KVxqtZ22Sq/Z62eOfbLSu+whZqO+bROOuNkzZ+9IPiEPCt+vO96EGfFz56v57HIIY3dEk8jThpxYAlhkuf7boTvUhAvGbMJoRlPHBh2E4DxHQjfYfBdBsrhoYkQOilDWaeDOsJ1kkfcaQ7jdDzEHcbbSxz8hDzjKYcg+HO4HeQRB7+3yXH5bhBpvrPl6cSpB3h2aDzf8yg3mA7iYX4A4zQ4HY4TT1mPuw/zhjih00l+mE6evR6nAZMv7GpPtf9tmOr7W6X13WlVjcqayRqS4bB39y8/Qs0gyZqwx0txdZ42XD9/9l39YLbZk9VG3TX2LfV2tmuNrbi3fOifyn37THWUu3TZusf105FHGGwsOBI96cxL1fO1Y9W5yaa64Mc/0Ne+eVZwJJqpLOxgFqaLj3Iaik2OgGL7EWJnks7WnP/0Thm0Cge5MBNwriVgIGZRyQQGDx7XKpgPxIEHJziIe9043rfls0Y8h3G6Te0O+xahgz7o55nydBjtdHykITBM656GYwuQFzugwesK14kjDn3+MkzYISCYKdTtjoGHuRROAz7cdqcBOqEJ5/xEKDE1/JmyfpQl7EinDsflob/848846IQm6va2MWCc9jAOzycdGvAcrAMncRwlYtV+fX7dlupiLXryKBsKWR1w/xw93Vk7uvF+N9RniYZ0triqmFkRSevQ4T1K12X09wVmolRXq++4HfW5E07R2Y1N2vryS6zD4zr0zu/p2kO+oeGRRiVHJrVil+PU883jFd12K518ykl6+aWXAyHnqmleeqcRCAP2pwsAjfUzMQgRHUMnkO8Cz/UhfAEQJsE8Bg1p3BNDR1EHwsmL4bz2huD7G2XUCQwCzAlJ3zdGWBgc0IN9CvPvvvtuffrTnw7qYd+at6k46em2OIMQOhF6Bh+CDr3kAc+dPrTT20g52k6d4GRA08bp06cHb3JBJ/vr3k4f+H5JAI5rUjAV4RNtBafDgBOhgybSCKEDoSUfoUfjYrtDp7eTAcXZIjQtg4By8IY0HPVA5/PPPx+cdSJO2+kv4tBNyCyCfY/jLTju0ocmz/eX1anTzzhBLwqG9rDnD84wjL+FRhpH4wd/lshUmRpvmae+SIMOG92rxZ3S3HxWecM3lNvwJlfIDZ4eat6UdCSpsi1y/9Y+TPcvtIVvolHV4gjFsxltveVGyq3uCd7qunXW4zpth0M0cdxUJetTWvPVizXm5p9pzagRuvr66/XMU88ETGWU02EIn3vSCNEKxBFmQp5Jp7PCMAiw54fL+I6C42EAOC5gPJ9nPILlz14/oecDT0i6x6mHeLis102ctHC6lyPEk+Y4PR2+OG3QRD7e0xwP3tvOYPI6w3V7WacXTxrlPZ8w3DZ463jI89BxOh5o4xmYcOj5nkZ8cDvxXmc4Tjlvp+MiHm6T4xzKMVeUgw8nVvTwypTeytfLTP5BcrzB16wkm0UJPszZ5KNqrKJUIaFEpd/WuXlFynmVUlndcO21+lL9RMW+doyKpW5d98aDOmrC7koUquq5928adupRqkyYqmtvvFbXXnmFlam9xPxBbnCeP6Ml6HC8O88jdO9ucNmwC5fDUc7TqGdwiMZz5zgp73G0lTvHE853N7hecJPm4eB8nKdTxmnChcuGaQqX97Sw83Rg8GGc7kgbCo/jIvQ6P6gefw7zjjTKh2HCPHIYzycM54fjQ7nap7gMZyWuLF9kqdR+DxnSBVVEBl1US/2DPAPFMpUywc+bdignSkoXYqpLmSDfd7n2Wdet+bvupKve+psuOehUda5q1+q/3qfIwhWau9FkXXPl73Tsp44JNAvTLKYFNjNmDWmYA0y1mCEck8BcoRxTHbYp+Uyl2NOE5JOG7YfGIE55pnKOPKAheKYOFpPUg1blGbPJ6wQXMNSDADuML8h8McfUz5YbadBXsqmY6Z6O9cUupgl18dM7dILHF2lM7dTpbcSOJo3OBD+edKZ+tCow0AZObxsw1I1AUA8mEKaFLxQpR9vC/AKeNOgNpwFPHNoJfXFMmxBA6CQN3KThvB48v6qisR0PZYnTZuohBDdlOf6M+RduB2YNvOPZacI8o22khesnH9yeRj7w4eMNyDEvs/x8ersKZqFwrr+QSihV7lMpasIbkmX3NgwHvswScpg4Q/m6Qkm5eFK7ZkraKlENLoetLJqj0/beR8mvmD1czKmz1K8xsRYlGmzUPfmCql/4jO69+1ade+55QedjRzJt4Yn7NObphL7v7Pnh/V2fBnnGO04806JP6ZR1T57DEMd+9Lo8H4Ej9DTwUJc/A+P5dDqhT9Hke1m800/o+H3KBoY0h/G4000+gsKz0wjdlCXNzRbyGMzkEx/cHp7B5XV7ntcJTq+Tsk6Ht4PQ88JpwBB3kwwYyjk8eXhvJ3HvI56Bce9pTqfjw3ud1Od1ej7xoR1SzUCoakcT6m1aehRPNg4py/iB4u9d8Ab20BAuXczYSFqs9i9tZnNZQukbZikVH6bnfvdFdV35c33xuV/r9n3OMi0TU/GUryl6/eU68eQTdNfNd9jCuBTsmHA1BZoJ5jHKfbFDR6IpYBQakIaSz8inwWgjRj1waAkEEK3JgTO/ysMXY6T5Lghp5KG9vG60JxqTstQJTq/HYcjzxTL18DLLLrvsEuBiVqBz0FTeOb5whn40HHHoRFiZUVho8pII9YMbnL74BCdtxaFRoRMYaEMwKIvmBg6th+Di/CURzydEQzJ4ePadHzQmC1ocaY7TaXF+Op+gKZyGluXFE2CgE+8X2pIf7i/oJo2+oh6cf38ZB2/Bw8wwmCbfpQMPbYd30AedwJAG38nn9j8+L0scZwaZ/VfQR2ePUR9vAJ48RWaU6wtPzNddS1kj1Mq91w3+IB2nOn1IDHKJal49yTo9OKdTv5nbq7WljKZ0LtFBmyU1bPedNH/tYu0/ZXc1vfi0CkbYT66/Rtddc52SmdqhKDqBFT4Nglk0DsbBWAQQwXEm0oEwH2Yy0oHHkQ8zMEFgGFM6b2gRZwC5CcSAAh6cwFIPnUoa+cQpCww4YSw7CeCBPvJgOAMCHAgF9+6Qz6Cg4+i0sCYiJB/6iQPv7aSsDzg6EJqok84GhjoIEQqE35WD4wQXMAg1vCGNgQJN4XZ6vvMO+uAXbYOOMD+JQ4u3ExinCUceaQwE4IlDl9NJXxLHeTspQxoDAJzEGeQMFOLQSRkGAfwAn9MMnfCVfIcn7m0jjXqIo6y4oRoa8BMmTtD4CaN18ZsdJtJpPTC/VVfN79TL67IqDgyQ97ua2bP+usKaG7pwXzKmTLGgV0zoGzujqtR3aY2Nk12/fY6OvfUn+uLEPbXF6BF65fGn9dxue+rCCy8MCKMROAQVJkA42hKHULKNRsPQWqRTzjUANj3CQD5CCy5sat8GQwDCGsiZzcVLODQQDCTPL15CwxCn00l3oQFPGIbByiDDcWOb1wMcW3IMAuigw3zrjjzop2MREDoV5+0kjTbSoQia40TASEOzg5u2M+D8dUuniXI+q7GlCzxloR94BNb331n7wDuEEgWBg07H6W1nJkS4cbQJnNjZDBJwOm+oB08boQ0eMpjDOClLGjxGqeG415P+IB8BR+HQb9AEPp/9wQtO0nzLljSf8eErOMHD1vFgZz0zEFY1o8tmx0if0iUzvz9kzYsbtIRG87/X81f76npGySJfa8xb8hi1ZYepEK9qpy0314hEi1765Ana5KbrNPft6dphxx0DomksHgczaRDPxGEUnmdC0rw8cRrqz14G5nicfIcJ4/Hy+HA9xB0+nM+gCKd5eeLQ67TzDLzjxBFSxtNos8cJHc7LhevwuD+HaXOc4Xza63CEYdzEw/iJkz44bXC+P+MdTzgknXjYh/F4HeGy4Xx463le3uOU9T4kPewdj/Mz3Ncf6kxkqxzBiRbUl8Dkeb8813zNffj+kTnmAjomlzG7jjPTEc729ChVadaJt/xIP/jI55RfOU9bnHO2dthtF11x5TVWplYBcIO9pzP9Dc4Le3fEYSIhDPF8Twv7cJrDhv1QMDDW44PzcUPhBCbsPH9wOTzwuDDtg8uAL0xHmDcO787T8e7CaeG8wTzGEUILzttGOLidOH8Oe2+7P4dduBwenOF24ZkhPO4w4TYOzsOHcXywq+XFIitUSUZNBmvXyHygA+97F7wDGYNctlRQKdKgM7craX53XA8t6DF7vl9b53+rm3Y9W/ljvqnbP7W7DvnYx1QXjynbWP+ehRO/aGKjMt0z3dIIfi1lmmdEMw0zRWPeYC7ADF/goQlYaIKLkHw6D3OEX26J+/TIlMhiyDuTPMwnzAXocXMAnNACzrApRRnyfMGIe/LJJ4NfjXGYBJhDbEtCB6aY00k7iGN+QA/twVEn7QQnaeB3OqjTBZSFJFd/Yx74QtVpGUznY489FhwKJO7mhi8kabfHgcGE8DRoRnuCkxAe0E7qdzq9L8h3s4Z86sLxi3n4OnpMJJzzG3hwkv/UU09p7733Xk8n+ZhFtIN2Aw/vMHXcZHMTmLIOA05fo9DHfM+MNm9w/aq/ZbFyZp18e5uo5i/J6x/tRXXHPuiW5iF+4R16ijC7M1FRfbFN39yqSR8fu0591V515Jfoiv2/pepjz2jRF/fTqmXckDxJ9c0btvDcIxik4WGM5/uzp8F0L4cN72VoOExGCAgpzyByeA/D9QBPCIzjgWHEKetpwIATTz2keX2UQQhI45kBRpy68eBxminrNJHm+Ik7vZ7m+B1XGHfYUw7h8LY53QiTwzrOcDu9Tn/G8+xxr9Pbi/ey3gbKh/vD0xFAygIPj8N48eHncJscP/nA4sO8Ix16vN9Ic/q8PcCgABnUrO/cL1+5yjR5bXb4+iYNuuuIjbV1E5p8aHl2Z8b8QOzDXDWtnkRMn7l3kS6ZbnZvbLgSPZtou/GTtPTGP+rKJ5/SNddfq+EtwwMC0Tp0GlrSd2dIo0E8EyeNOAtEGkgaccJwPnE0FiG4iVOOznYY4AlhlsM7rAsQcQSZcnhPc9q8DrzT45qSOPgcP4JAHmm0ycs6TqeROJ1GOfK8DvA4POXCuEkHP3EWo85Hx0O60+z5xPGD63TaPA3cXi9ptNPjXqf3EbjC8I7beRMuSzzcNs9nwHq6h8A7DdDkMM6HcJ2OGxjaChwwzBJhP37sJEUrmI4xHfbYcu3x51c0vVibeYd0AzJvhmgtUrN5sL3e78u2iCibEDxbGa538o02GBIqZqvqfWu2Jl/yY227486KRWsLPjwjlRABJYQJpPFMiCeNZw9JQ9DC8F6OOB1OHI8Gx4fLEaKV/Nlx8gwM8cEweK/TPXB44tQZhqEscaebuOfzHK7T46QPxu2wnu5tc1xej5cjH61GHHgc8bD3epxmr4c08sHp9Xja4Dih0x2mEzhCfJgHxL28lwEfaYTQQTrPDC6H8TLhOvGUDeMnHIwTPoRd7Qk5rbm3uxv0Sm6ion0crXi/LNd8zW0we2zaqD2+30dVVKWaVaycV8zKleLc0BzR7B/+Qt+69kp99MCDg60ybGZ8OI7HvvM0QvfhMjxj73qcENvZn4l7Ph570Mt5SJrnh9M9Dh3gIe7+w2AoG6bd6wzTOZgOz/e44/J8QmC8beF0h/PQ8/DY1F7eaQqXCYdhmj09jHMwL3n2doS9w3qID7d3ME7iYbzQ7O0MtxfvZQkdNpwWTg/XM9itN1wGIpGILahj/epL8Nrq0PLs44enf+mqNoITFeu0dFQ2uyhW6dWUjm7FN9tUhx5+hCJGGEwJezrAG0rc02gIcRxxfDjf4WFcOB4uh0cDeBxPvuOkTk8P48FWdjyOCzyk4cP1EJKPI/R84uR72TB+9w6Ld/zEw3jDce9Ufw63jTTySXN+ep1eHu9pnk9euA5PI046wuT5hGE8LnBOBzg935/Jd5yO172n4cLPYdrwxMn3esJp/uxxfx7aGbxZHuxEoqQrcZNRPsH5Ac4HzIZfePm0J5NI+BDEgCcwydGxw/u0XX1Ub/ZlNDI/R6tmPq1TTvuyVrauUCaVCXYRWMHTSFbthIxeDpdh15FGI1i08NM5Uxk7DsDAcHYkaDz5xGGK4wSOkHxg2MXBPmQngB/PqIs0bGBPoxyLI6ZOntlpYPoln50Z6mRnhemZeihDmtdHGoez+OGNODDQBO0MJGgBnjTa6W0HDx1FO9jJYDp3GsEDPFM4cWgBloUbPOIZnOAO0wTtmAmksTPkNFEHIfyCJuDZlcIE9ND56Th5BqfTCQx0QhN9xGCgHHRihpDvnh+5sMGJex/BZ3AB431MPsdNsNVJ55k6+WENmniGX9RF27wPwEkaPPG2eTni0Ok/jtYctn5Jv5ixzuyTlPZtadcBjSUtg4aK6fZBsowHdEqm8u+d7YlVo0oXVqr71G20pljVmD8u1YiYtOvd5+gzx33WOiWlQr52lRzMgDAaCME4iEcoPY18mMQCBkaRDhzCQQfgYAYd40xBaHF0IOXpWBZDwNFB4EU4wUmal6NTGCQ4hIc6yHMagaUenukcBiTO2+G/OPIMPPTSKQwoYPGkkU9IGeI44CkL7bQDRx4d7+2BbqcTHkGb10NZ5w10QR/5CCULPW8jDgGEJhzwtMnpwVE/z5T3PnBHHJoYfN4eT4NO4k4nfIfHxPGOExopR33wmHiYd3hw007q4RmaaAOCjoLwMuB0vHictxVl5scwas7aEcnp68Vd1VNtUuvJk1Xuzem4x5bqHx0ftOgd4k2uDxJ+Fglxmxw+O7GgaHNUf3onoZYXH9bTZ+6jJusw9l75jCbEIYBoBhpEh8GEGTNmaPvtt1/PYBxHhdn7B8YZgsZjhQ8T6GAa6fkIMPkIPDj5NhRvZRFncMA83tTibSjg6Xw6guO/7J/TedBJHJzQAoz/3I5DuBh8PljB/cADD+iII44I8r0z0bzsTrD75Ecy6Ei0GoKBwLMrgfN2MthduJhNwj/7Qyc3TvMbBXT6sQPoRKihKXzcg6+9s9eNc3i0J3QAD++gk9nE9+nBCW9dmdB2tKwrC7Q0NEEnAg9Of3MNwaNePIfqOKwGbeFjBwgruMFJH+H4UjzXS3o7aftgmuAjlgF9AO0MLtLAhQxBBzLl/fHcc89pqFuaG29cqN5IRkdOKmpctqSrZ0bMXK8p0ve7mvBvsPltOhjqgp+aN82aLOnWNY364zsZVVIRte6ynyZMHB8Qh0PQB6/MPY2GEKcsIR5G8IwPw1De84nTSaRTDobzjCfuuChHPjCOI4zT64V5XqfDOu1ej8M53V4Pz8ATB568MC5CygwVD5fDez1OJ3nghgaH8bJe3ttGGeen5xGSH07zOilPPcQJ8Y4LH6YhjIfQ05wuPGkO589eDu95eBzP4TzKOj7nreMg38vTRq/D28szgybs3vsU0UNL07r+nfrgs1RDy/IH7PYMvtzHfcxGfvBdLt7kslGmstm7pYppt9r+OsShQdD4aBfiI0bU9mgZsdnshn1tQrzvEYfTKet7+eQTBjiHDewlWz7P5Hk+MMMMHhwZY46nQZfD80w8kYiH6Kvlo43Jd9qdZujgmU5xnF6n54EDOM933I6DuLcTflCedD7KRxnwoOGJM1NQ1uNeD/nA0/GEpMVj8SAfj+b1OHnA0ybKUpe3nzopw7PDkO4wYX56nd42PGUImRW8Hd428pyfjhOPwJLnOIO4pTteDylLGK6TssA4Ti83tBuw582VInkVUrZY17++tCr2pbO/fe71802L2aKBdyCrsYgJO6PGcqNmcxpO+98ezAaVjWYrV4nYKC336GsTI+qwaRJzoD7TpO58p9lkHSoXeZuJt29yynfmNW/pAjXVNajVzJa8TWWYHMuWrVDCmJPL2cJpTav6zU5sbWu1Kbasnu4urVu7xugwG9Hy11l6sc8WS51tGM3q7+rVOwvnGDMalevt05pWW+wY3kVLFqq5frg6ervV37ZWK43G1oW2yM3YQs5Mp2XLlgcDsbe3X+s61qi3vxDYkKlEMvicaYdN2b05W3iv5tLX2jsFc2fN1JhxY9XbZfWvXqVSNK6VS5cEH8MrVotqXVe7eLWj3xZrrWvVU7aFZFu72b15a0e3lixfqrS1s7W1Xfme/uBa93fXrVSddU5vH4u+NvV12AJ+xWI1NTaoq8Pa3rFa0WJJXbk+rV3XqoLRtG71WkWSMeW6re2z39CEcROMvk51tHWqy9Zb69ZypNcWeV3dWr1ubfBBntUrVimaKKu7y3hr7a1Ucsr12drIzI2e7oLaO1qVrxSVa+3UXEurN22J2cIX8TutziVmPsXiCcPZFrSl18y5dxcvUEM6q37rw3VrVpuwcSShW+29XcZD3jizPrJ1YUeuS/PeXKhRY4dbm1lwt1p+r5a0rlHSLIlOi7euW2YKtawVq9h0sIV1Z5faWm2xb0vFNsPXY3j7rL1rzQwtlaw/DOfiJYu05RZbWesQdtYZpslNoC94Z52qFd7pQuiD4fAhbuBNrkCwo7bqjyVUjtr0WEqpxDd5sfOLmAVxcAfbnWaBGhgPFWOzTWE2fWVMmGLRhOrSJdWnGk3QypbWoHSmQal0g2JNZiowLdbZtJXJKlNXb6FNe5ZWnzZSM2ZONERVn7WpPW3lDB/w8YTZnfVMkTYtG65kfdamYnDYNF5n8US9YtlG0/amMdM2YOtsVMfqlapPqymZUrWhSWOiDcrXF6x8Q0Bn3NqYqa9TXSamRrMPm1L8MGemlWkzbqUgrDemRJpt+q2PmE+qaLNFOl2n+oayynUx06A2Q2bN1Guy6dmEIJGs0Tvc8FiChkUtLYVpZrRZeireHODNJGwKb7AFcmNCTZGo0ibomazRm25UtMXMEBO8hOFL15lpE7MFeqNpVsPdZBo/bfUW01XVJw23aXBVwWk8rmtUuiGjYRErk4mo0epIG850ysqlM8GHu7NpK1tXUMboSqf5dThl7UhZe2wRnY0Z75LKNmU00gQOHiWsHbSryepLm+nTZHhpS8r6gDqj8awarZ+LDfWK23N9yso1WL8YbXVWLpkw3jcaf40HuSbOctXaWVfXHMjA8Eg2UEaNSeNrsllx0o1v1s2K1pvpnTVTyJZLw+NGR9LMS5OBRhtgifqSyRhtN5PXpBA5DDzCaUKftDUFMjyUmTPYu4s8awvevf6R1x7ZLq3KlbXAGMsCN2EIi4mINo10a005qs6gUsZbbUxVjVm/2i2pqpk/a1a2q25siyaYZslEbSRXG1WyxUvSBKdqw2RM63ItHzZGpSJ3TNqsYvCxle+qOGojZY3gfH9RBRPIEd1tita1qKMaU49pn1g6pd1H23rDNM4bXXykrKIGE+5iLC+9MkfaYctgUKb6rHyqX9usWak5o8bY2K8z5dNn3MyqYfUClfk+QCmutava1TxumLI2S4y2TpttHVFq61ZzS70xpaqtbOC+2WtCbQvCig2GdK5Hy996Uzvus4MW9qcVXdev6rCsIktmKWbTcLlpjLpsFmmgM2NFNfeu09vZsUoXateJ8Pmb8b0rNLtxvJqsXNEErRQva4u17Zrf3GhKwxSNlSnFqtps+TKtGTdSHTYokx0F9TVWtZsJZV8pr2XdFa3syWlc4zB1RgsqPPu4GnY/xHqP7daycvGo9kv26tmiDYgyu1H9NrhsIK9eovToceqoRNVts3CdDaQGm1GGxQuaryabxG3ha8Lcq36NM9rXNYxVzmbDpAkmlxQ0mGbuHzXRZruMdbhpWfvrmztDdZtvaho/rUp3v2RKZmRujTYe3qKnTH4aelFoNlhNJjML3lHf5GmK2WAvG535aEWTO9u13MylbCSl9ly/GrMptXStVs4sh14bqPH2HnU0R7WHKZ4+syDmWDdW8nEbxRG1VEp6d8ZMjdhuO7NUbETYP2TJsOsH0005Vc0qGfyKylAuYgveYWbpPL2yrbrPgx1665gRNtpimluoqMWmoFU2Pdfb4mOT+pS2+dNMrUuOYJEcTCk2YVvjTGNbQpWZwf5iyuiYcct13g5baIuH1gajETfBOuXNz2ymYTfPt9UPt73ZzJC36fnUjbX9HTP0RmmMpfXZ7JLS9TtHdefcvB5towE2rkvWkadM0qwVbTrrlW491WX1V0yTlHq1S9/Leq7hIyrHjdkl03LxHi06fLwO/NsiLbIyZWYq64HHj67X9x+ZpxcLo4IOhFt/ODCtfZqbtOV9bSZ8Az+c5HNaYTSNu2WhcdMWhZb+1R1HqrB0uX58wGRNunWlqiljbqKq7ToWqC06UkszYwwf7zdk9KnRfbp0j3Gaep8RaXVEIv2aZgPi+kNGabe/5xUvtxmNtlgtdql04jSNvutdrSlw6tAK25rq8YOy+sZzHZrfl1Q+XTDlYqba8ZNt0BZ0+rPrdN+SqOLGp6gpl0PbXtD9Iw9RvNSjkmn7iAls+ZSparhpnnqN9qCdpuAeP6JR5z88W09FxlhZG9Slsn60W0V7jBmu/R/qVqrMV16ymlK/TLM/s5Mi1y0ILhPGHTUhqnMmxjRtY1vH3LzSBqr1tnXpvp0z9ELdLjaI88aLkmLWhpPGtOr0HSdqjwfzKmd6bVDZbJAratZnJ2rKPSYL0ZgxxCZGsxj6Pz9G/w97/wFwV1Xl/ePfW5/eUp70hCQQSAi9dwEBQYqgKFYsKOpYGJVxVGzzOiKOXUfFEVGwAoIgSO8Qagglvffk6f25/d7/+uz7rOTmIWgc9Z15f3/Wk5Nzzz5rr7322muvtfY+++yz301LtSo1TcVqu5cxY3jxPrrssVX67kbzZMM5paNptb93tpmwiPb9zRJ1pGvLVt14PbP/Nt3dcKqKsUIIi82mmS5jzdE3P/8FGFH+2MWf+vSXfr66YHFlvx7cPqiF7Skt7RzUU6Zwi7oyeqptQE93RZRlJ1zoWo9jeTNPeYsRY88aOWKD4bgpZENLk9Z29mlhL61vjHCY11g/3G6WuypMlxoV6zJFi/k6tKA7quFilTUCYRTz7INaOWjxIh3HelnJXGifWaSn+0q6b7PFvtGp1sksHreOlqMLxmrDV+NLZtlsKGJU+/VEf73FsYRm1iGLjdrUvVlrDb8/W6aJ9drQ0aH1Fme/2JsPDRrS7TxknufZXgs/jOe8eajnN3ZpazahF3r6zALVhu0xZLQ59yfrTQ6sJEwqEs2Yx6vS8sFuw7WbhsAkwXDC4v90v14y/pN5o2kNxYe2hwc79WivyZGBlZVtUaqNSXq1bDCuQUuKWRkl80pr27frsW19enRbSv2FhMWoJSu+SpFcXF21RqvYahawIxiO7v5tWjlcryGzjsFCmQg2dvVqS75R/WkLF2Jpq2uN2vv7tLEnrZcGiI1NxlbesMzT9PUaT8YggzzLv7Evp+cs7bmulBbz5VlTYPCLkaSG4ixxqTLjElMxmVadeYoNNlZZaLIjb8Q8dy5pOLRdf9LSguDCzgpdqV7d25W0drMWtHpgONZt3qxn8G5pq6O1biFZ0jYbTzyxdVCPG09mOowtMzzsxmAt313VaCTrVTQPFjWhlqIjdeZ2OP/5gxMxf+ShbT2lk+9uN+FY45oS0rDM9xdCS1vjGsEQ50cYQUd0Rp0NQmxA/OhgnaqLgzqxJaF7esxNlsylVtmgTrXKFExQMBLAYvkiiliy3msWLTR1ySy2NaINtiJWqRhjCFMKBtR4huBiDBI26Mxa7GjmwcYfMR3btEXPdExVKpkyfkyopbTGJwuaV5fSY21NYfGdZbI6xK2RePnZBGyKzKPuTNxqbEDdiuYVIiWmF83jjHgogHnhaCEb+GOVIPvx0mAxE/B5rdv1x7bW0OnKQpbGaFD712ZMacza2hgFjYuYRarJlpRKRO0cs5pYWFfNA0CrXd7CpmKdhREsE0G+5XoGg2AxbijblJdPaiIX8/V2HdcBYzq0JR21QWCNWVvzVNYRZHU6d9wW3dY7wQgYrll2JS1/6M1ASbWmXIX4kNXdOqzJsiA2BLB2tJAjYh4rbqEp7RzefrK6R4w/h6o8kx4WaprcDkl2avlQvVJYcMIK4316dFj71aZ1D68N2pjPKma3MiY3k6Epf9LadthkELNOXzRvBTCRwpA0agYvlxi2tombTlBP3v0184c+2F/U8PCSsk55VH2PksbjE9snWIcbtLJN1sW03jRuSH/qrFIKvSkZT2YEd7bkX4KRh1yPbessnfCnIcs8km5Qto/lX2XgyoRknWPdWyeq26z75nRRSRvIzbLBWNyEctOqLr1mhvVGE8xjGwf1r8812MCqQ1GLlREiAiuT29k4KFnoWCP0d16XgeugGsxCmW/YeN54TfvtBj1/fqvWZUoWnsVM+assmopq81DWYtmIBkxwx9/XZwIM2cqkCQNGQZROEJCcH1DLGeCBbwyXsOyWwnZ4z505QUfesVHXHduoYXPVE5tt8Gphw1aLcZuMTpsp1H5NDXrt3Rb2WIcJVhL6ZQas+qZMWFUIYnoqyuW6PA2HdQwJdt9kAb79fu+UtE4cbzGwedpjxyb1aHu3Zo5v0esnN+v/PLVGc8bX6qTWRs29dav68qYcIwD/dHaOEq4RuvwbEUxZ1t4OlFUhewvvqodsHFbTrjVvPUgt1y/UnWdMV0t1gwazWVXzcUELj7utDZqtg2/LFHTuA0a3xsZt6RrrTPbbDF4oMByAXfNzR905wwsll9s+3ArtZbyY0Vl5QYNuWjmoKeMi2t8G0k9bZHLU+EYdYHW+dtFKzZ3Qqik2fjrid2vUbSFgWNjzF2HkIVe54hRq55EDRS2PjD2N35bH+Lln24CN9Js1Y9xYLWnrVjpvgyDr3bds6FOLyfeZzd3qMeHEItZLi4y+qSvKW67zTpp2G+WqoL/zunxglOlMKIT91DUbzP9aODDDBp2btvequraB1dVa15fWOlOIgrl/EGPsVWfWpVxuZT12HsHiBZ52plE+ZZLPHIb9LqcfMSZnYY0pp3m6t+47VY+t7DSlSKquudXCCOmXq3vUbbHqEyYbjEg5v+U1ZkIZdqYjkBLKGlUu19STMsv4pJu4reJVZugnTx2npdtj2mCh0exJ1Tpi+vhQ3qKelFn08jKGtpzFwFnzZBV0jaqdLcg0z7BD9vZXWU/Syr93lb3MCufM6veoSlev7NZgLqHjJzVq40C/hWAWnDQ2arM54E882KbqeFqd1ubxktXf3GWgayTKNEfKDYf93qXulM+1ZQs8WdpI3cM9C3+etfA0Z16qwwb8M1vGav8pY9Rv9V3aldPi3pz6rLxtZozrrEMjr520X/lw2MPlDTshaoOZQoyZFK7M1RZbTCnaFakqabKFMm0pG5wEDbShcDFlfazCpfwNUG0dK20KqJqIXhvZrEfzzUqbNaXlcPWluIUdGVMWi/tzbE9tbpuRxN8D4sWshZrmqk0Tj6vt15N9VarO1WoozBXboD9CHS28K5hhSDSYPAgRrbOUs+8AxP6XJVwGlAeHGYxg2IYgqf1i6zXOQpjHipNNGNYGFscTfCUzNvAzSRermIT4C++u7iHAp5kda2fruuWBkY6sG9bTA3hymLOwJGFKZ1Z+yMZHYUBjbMbzbGoM00FB/iZgDr9YaLR6DmtetFvN1UUtGGC3iG7jwQydhVcY6mjWQqsqRo1WLiHQXwQGvBYW73FrjEDRYuxIlNFWk8mFF0h6jIc6lfK1ahuuMnGlzeoPWy+0AdaeTDvtIaQSVklcd0a6N8PUJfEwg02WPRDDW5dLZkxBTSAWnpWCa//7QC7arHx9ny6bk1RfKqkvHj5RhaotqsmkVJ8dMOubVs1wtxrMuh8a3aYjG6M6LLpdybQpx/CwEhZL1w21az8TRymbVEOqR5FMnynMkBqHi3Y/qxrDtWG5EhbbV+W26uJJVp/MNv3kuBpVW6eqya7VpuFGPdU7RlW9a/T1+XU6piGj5v5+C1G2mHXfok/s22ltH1FVgdj7b5N9WX3xdmZNka/V7WkbUGPLojbeikTTZmAaNGzlRW2cFrNBf9TCwPDN5r+D4gcgFIwOmp6ltCLXogWpJtMtczemf8z0RKxj8n5J0TpFMNx/bn/OCgj2xBR/F8v/KuweiMdLNmj75vy4vr+yR984cryObWxQhzX2M90RnTvZxh6NzfrRs0t108aUzp4/SedOGqt7lq9S64wZOqKmSpt60zp2Wp3iP1yqdZfOUbono+5MXms3b9XZR+yrRuvEi9p7bMhf0h1rOnXRITM047rNeuBNE7WsL6/xg+167fzZWrtpszpt0Lw+O6T3z5mmm5ZutHCggVe71Gte+czb1tt4uMW8VVrZMEB9FV4ORZ1sMfquO7ZZ73n17+V/pWhciWJe6zqHdfmcei3o6VKnudethYQet3FP0eLqtQNZ3b91WFXjx0iDUR09LqHVqYhFJ1mtGx7QDVtTShWLunlLQulsRO3ZlJ7e1mtWq0ov9g1rW39OG4cLeqSdLREbtbx/WA+uHVBLiw107f6bp7fo58+3qa+mRp3pjJ7vNnrZmH6/rUcpi8e39g1p37H1unp5n3HM4gaCgJ11ePWv8q+8vCFy77bO0mn3MIGXMhe3Z27j/9+AOe4E27LHqi2iyplVjanKBl3pRNI6RlpF4kxz96zMZIqvLpbRaVNq9LvNVRYS5FWMFZXMZc248FxiSDyXKMQsNDBrn7B4Nc9UJTG7kTEbZO1QsBDCyrL4PpEfNNee1ylTq3XHNubBsVsW2thYI890ro1yiHuZRD6oJaslAxYSWFm8dw3mq/ByYHB9eouFns/3DZe+v6jNYrmodYC/X4z+KrwK/1shYxZmfg3PmEYvkP57A9TtYDzCCkAbilonywfHHBJHg1kxFk3kwwyHOXDLGwON2Uv7y7EG3NLCozBLt/F3eXy1G1L/U1AI9eXJN9VhdsQG61YnnnzubiwYRGT/hQeYAAbbDtZs5UfwOZWriQSx/X+FoaIAo5e24pEnxaTtv2qTXYx7RpjpZPxPyf7iwqPwQKpcIkA6AQPi5jebGkTxeMZkeVrXaI/gvgojAjd5MAdVsIPWCrL+q0XE+93MXJbXxIUWsR/FSN7kTwoJVqK1A1PWPGAMRXBrpLzAif3eUfRINhJzoacZhumGxTD2u8r4pRTrWyP5ve3JRxLlAE6vXENKAdCQ8u+S8YI2wVNICuXaf5BH2Z3Aq/A/Av8XjL8pGM8w7Gcyb0qEhcF6W9ruW9/u2dhQFg6jM5lEUDtVWSjMdDYrqCMZFKekbDKnRCD1Sm+s/Q9BKWWHOa9C3OrAxAvGv8p4tQrtVuGtwxRZI2fuzeoejdUqx2yeyS7OvVhBuYIZW1ZgWPcMM3u7pfNKULLhijkjG5qEjhge4tmwxdohbn8YFiCZNWGiDVXmgPEG1gwxxiGA5S33X7DTRiNn1bNhjPETz1nnN94Vf3XYGCCI0WRuOh4zvY3kc1hlkw8ugGPPG49AiB4QmoF+MTJEDI9agLI3NiAoyJsxt6GhNWc8dDRuArQvSFyDZ44+PBJJGn9F3b6pR196tl+L+hukXL+OqenVd06doyOmNNiQlld4rM2Z9DSdiFkJ5fWcDDdZWgVt0xcWRRTLywZiIVojMLBT4BsdHrScJWUi9ao1LJZrKQxN/ypFfhX+jvCPN/6mryhPKTIcljf1lar1rYXL9ce1fYpGeYOAZ7Q8qrKzGaRSflAnTY7rc0fvr3FxU/2YRT4l3u/n4bl0x+rtuuL5Zbpw7l66Yr9Zlm9YStARXkmJvHp/RslA+at18JUz0e3effdCM6JV+tlJ8yzaLprSx1XD4zeeVe+AMm/3bOjWpx7dpEhdg5os3Jpd6NO/njIvvNV65YMvaUZVRJeccIDG8a6dUS+XvNOI7OTEfgXH4Cll+gEsXHtwW6e++OwqjbOo6xdnHq168by+ym6ZgYmkxLKzNWbX/23BC9o3GdeHjj+YxfRmIuiojF3s4JFiJKZlAzl954EXNH1yiz5y+N5qCR3cjf9Ojhx24XEHb7vi7ArOu+OU40+gHEr4hO5oPKAybXflWBr6Zsm70irDy3OU6Xn6rvd3/tqRbqLgWXghmg4jrWEz1Fc8tFopc5g/OpWviu1KoQy7SyPVRnlFnEdcG1J5ff2R1XqiOxYW3eQivNFh6m+GdLLpzRmzx+nifVu1LZXVVY+t1LODVdZ/EhZ05YIO8qIaa2fH5Xp11QVHaX51XE+19+p7izqMZpW2DxVVoyFNb0nqrMlVuuyIyRofs8i9YBUyx9WWz+rKR9fp8W1ZnTc9ro8dv58ag7abVpp+vNQ9oN++1KYH23IaskAgjpMoFTS5OqqvHjtdh7Q06qbl7fr6s1s1cVxCvz9zf3NVr8L/FPzDjX+5a3FY5zUDZGpscWO5I9fbzZ5URu++d60ak1X64el7EUwEnMVbh9VpqlobtUGoRTEzG+s0qyama5a16aOPdevyA8abQo3XUD6q59uHtd2MEi+dVYPbUqe9LLIZtnDpqf60UgTiRjcbyeqwuqjG1dZqSdegesyIJRNJZYZswGs2eaKNMqbXWmcxxoqpGq0wnI5oVrWlZOB4UkNUsxprTKlZ75xQLpozo25Gw643DuW1ciBrJtlGOhYNfeKxHu1tZd55/nQ9bh2MFy9OGW+RlZWZzRb0Us+w8mYZGo3H1amohmJGkz5m+Rks19px+ISknu7mKxpRHW2B1sqeovqq7G7GOr2VS4eeXR/XrBb2EqyyTl/U4iFzmNGM6vI2cjB5z7aOPKk6aVF6Sd9c1KlvP9+rN86N69wZTdqnuVHT6qrCIqZNPRktHyio2eoyyDuTiYJOqs1peyahbX0ZDbKVh8l2UiKmcS0xNaQjeqEro3hTRAeYTJd1FjTAvDkjhCFrdxvttDYUNb+FDZKkTnP8z3dmNRyrUqMZk5i1xaTapKY2VJtzKdm4yPCMx0GTzTNt5oiMDq+AJcx48JUUyj6sxjSpqVnL2tkJzOpnbVaI5DSuIaG9m6pUbSPLBJGo5UO/BnJFPbqlV1Naa3UQC6BsNLloeEjb0ikdOz6qJb1JDYZRZFzJUlZpa88q8wj7jK9R13Be2wZttGnk0NspVlhjc5U6e9JmHjGhJaUtz/yWes22Fhsy3Xmmv19pa4Oiyaja2nkvq9+Emqje93iHfrcspSPGR/TT0ydoXq3V1sopJnCoZjot+i6FqJ5+Ug4OmNJkMoX6501HEva3dXBY73h4nTnxWv3HoTX6yKETrI1LWjWY0QfvWqwV3Q364oF1OuWgFr3zvk1avr1B3zk+prfsPyH0DWKCnNGNmYxp368sbtc3HuzS8RPi+siJE3VWa4uVFdFDW3v0/jvXaqrZ9VvfeYDGmJMYNhkc/KtFaqtt1ljTsazJ+runNuotsyYhID3RNaCP39Ou3GBRN71nH42zsppiRW2y0eR771uj59e3adkHj9etK/t0yWNtmmt99IU3T/9/2vhjOtl3B+DF/8qtRtjd4387xL5kMPL7HwIez5SXUdjw0aKVKtNCDjp1j13/dlNXGBG/Ze8x1umKeuNdy3TNi106cUKTGupLWtKe0XtuWa+6hpJarMPctLlHx01tVL1FFkf+Zr1+u6VHs8eZ4TfhX/7Ydn3/pU411RTUmcvrzJvXar/pLRprHfVrzw1YVNtnitulX24Y1H883a4N3X2aP3WcFm/r0TsfHdDyoT5dPHOSjr/pBf1xTUbHTmlWrCqumzbm9L472nXQpCod0GyuIJpQ2upQa8bml6u6ddaNL2r82DpNq63XLcu69URHRtOai3rrPmP14XvbdfP6gi6eX2tmwupsnuDyx1br6S3DOmJai/qt47M2s1RI6IpHevT95WnNb41rujmazzyywoz+gA6c3qzLF23S55/rsNF/RgeNa7B6pnT5wxnNbo7o3g09uujObrWYgdx7TK16rKR33tOn69ds12mTzaAkY/qs4b5lr4jedchknfm7Ti3szeicGVUaKJT0nie69FOT24eOHK8vPrBM7Z2DVp+xOvXGDXo8k9LBk5rVY23zqQfadd/KjTpoVqu+8NBWbUnlNLm1WZc93q+vvNimjkyX9pvYos8tWa0vPtWj7r64lg4P6Ly7tml5X0onjo0rm4zqS4v69O2nt+vUWeao61gpbLpiBhajsq4/E5w1dvlb6/v0b8+1aZtFk7kak9uD6/Sj5b3WZmaMa0v6+MKsvvpIu9KFAZ01Y2wwyhg5aC0bLumkGzp0kBndI8bXm8Eb1tdeHNZnn2zXBw6aoIIZ+P5CTF3xon68rF9fXmS6tn6jzppdp++81K1/earX2mbY6jSsjeZI3n/HYj2a6tb+E8eF12W/sKhLX3lurU7cd4z++e4l+txTNiqqSmr+2Hr95IU243WNObu8OYsmc/a9GjMmq4umNaup1iJwGxWwwpTnQGEZuPUFnDVQNCfKl46YumHRYCKbC/rWmS/oztWDWmsB0+umJnX4RF4IGtBkC2DmTWrSXd1D+v3GYVWXBrR+KGrOIqHt/Z3609pe/XL5kH67aptuWrpNPdm0xrc06PfP9FiwUK3fXjRLJ7dkrT8WzTnwGnNBnzpspt59eItqkzjiWl2/3PJuTuiqg+v1w1Om6lsrO7R6sFtnTmhRyZzdpx9fq/u74rrgwEZdOK1adRbJUJ2EjerfO6dV/3LYXqpNZHRPd1b3r2ekUtClB4wZcXX/u8HjY1ZzAOz+8uSTT4ZvyvHhFr7e+q1vfUs/+clPdmx7xP5UjzzyiPioDR+AAZjSxVlwD5rQ4+z0K89+H/AN5AB3Nn6fe4DfJz1MHY/MMHh5DpX4/3DZEyNh9FGEojFRtCiraFFRzpS6xCsAdre6ELfo04aXMTNi7YNauKVK7Ymxes+jW/TG69bocuusXWOadM+qAS3rHTCaY5QvVmldjv2KmtU9XKcvm1G65Hertbq/St1DOa3pHdZeY2t0+v4t+vKCbr3xnq16pqdTx0yPao51zggPtozGSVMadc6kav3LoVM0vcpGIyObYr/viEnqi+V04R0bdOZvt+l3y9skG3lYvzWosVrJRi5xLRxI6f2PbVKkfq4umTVeF0yJ6trXTtUB7LySToRFmzmLphqKg5YrGQwTEV+V/Q2ZgZ5mEetrx9fpgZXb9ZY/rtHkmrRWXzhZn9inyUYCbE5gHbxQrzrm6lMRnTGpQf951F46Y0K93j03osaxXYaT0aHTq3XG3Gr94Pl2vf62tfrA/cs1XJXXlmxMq2x09PkHN2rDcJeOmVWjw2y08JtTa7V5oFOXPL5GH7i3Ww+t69d/nDQ+jICGkwn1xpKaNVb68Zlj1Nid0Vtv26733rtea/IpvXb+RDVa2/UmbVRi7WrxogWSdn+GDeVPOEAXTKjTP+3Npha8xpzQ2+ZM0pumJvT81qgu+NM2vefu9VrXGTMHZXoRlDkiMz3hPbDm6rROm1mn57d36l1/XK7+9UO65/gpuvWNM/T6vZp1zEzeoozpY/cM6PW/bbcR2rDiNhpKVJcjLaJyDKq5ERuxmTFWv4U4xmToV9Um8Xz40GjSRiAHTWy0oH9I//SnZXpq/Vb9/PiSHnjXgZrX3Kx+09Ox1Xl9/+gZ+uFh4/WhuS0WcDRoa7fppbXTW+9ZaRF3QnX2d4DR/fkbDtEn9q/W7Wu6dPYt63TrxrwOnzRe/3TARE3RoDFWramliZrTVGv6bkaft1sjCZM3Y5SsjTB4C7Skf39yiaq/uUDRHy1R5HsLdNHNz6qYxMgjIesvpnOluI1W4zbSzZk+FVpMv6qsP1g1hyOaVNOgsbzzVao2sRb0rsMn6cZz5+qu86bpznP20a3nH6hLD5qhOlPErOkBS8/Gm8EoWJ/KRJmatLaMNujaFdv15jvWa3ioQT9asl0fXbhd6UxRn76/W1N+9KT6+mr1ZNsEvceCmP4htmo18VpbVlv+iMmOPYQj5sHrrK//fs1mfWThEq3rzqulYI6ed61sdPb/EmAsv/rVrwaDz1fLvvvd74adOa+77rrwMVq+msZunl//+tfDl3NPOukkPffcc/r85z+vGTOmixgbI4wz+Od//mf98pe/1Ic//GH94Ac/0Fe+8pXwwVXuB6NsZ47LLrtM3/jGN8LvK664ItBiRHHjjTfqpptuCo7nD3/4Q8jjwG9wuPftb39bv//970PZb3rTm/S1r30t0HIn8w83/qaSdjDXWC6sfESUZFwbGaT7KxWtVTZeUCxX0t4tCc1o7dOkSJt1+L209uMH6StHtSie7dDM1pjqa+pVlbe4NtGr1nxSNZFezW7p0h/fMEOPfXi+jp3co1kNKSs1q3fc/rweXDmk7xxXp6Xv3VdvnDlZj20b0h83dWowWmd0zASbDhJlsVdAMd6rnBnjLz61Th9+YLsmNs7Q6kvm6JGLxuiYMYZY7FJHNq+cRUjGtdJmSI6ortLVx01WJLdG1y7ZokWDEevA27Q0bQKuRsEjmm5R6WOdEX38sc1alM7r4jtX6HdtNapP5nT3+k6ddNtG/XDZgK45e6qufv3sEBlvycmiWeMpYk7KDG2tWWXeZ6oyQ8+IqWSRVaONbGqyTYpbtHHH+rRFhUX94fw52vLuubrl1NlqHJIZi6heah/SXX3m4I6v1XlTW5Ux1s7br0Wvs0j5jk11urOtR186vE5vn9miJiKDQrXJI6blnTm94+atah3TqFXvHqMn3z5HB9oI4FfPdGnQRgvV+Wo2GzBZ8Pp+ndkaM60W3RViZqjsvvk4/KS+9cRq/WZVQa+fE9fWS+fq5lOmWLRvUZDVp/yI0P43Y8TS1zZzmG+7c6U+vyiiuVOm6SunTtWBrXVi06B71g3qB8+VlIy06Kn3ztSSS2ZqihmR4rAZGTN8SLvRPAh+kgm0go32qpIZ/cEcyAt9Q7rCHOP3LYKNNdRoyEZPlz60RWfe0qu5FjVfe95+Fgi0qHOoqDaL8usycXMeNRpfm9RQrEHXv9RjEWu13ji7WpvfN0/3v2m29o9mzMiltVjD+uDdi/XjVYP65P4W5b9/b505t1kPdQzrc0+vV9JGjsnooPoifYE2q8GYKoFNxsM8v6kSjsQ6+fEHKPfJY1X60P4qfewk/eqCo0w6GcOM2v/0GWt/c+h96biezed0gzmtf3p6s866fbO2Z4b0jWPrdYa1IxNfOYu6h9M5rbcRzopUyUYCg9pghnrTYEETqnJ67951aq2Lad6vn9MXX9igNemYXhiyEaoFBJc+3qGVA31aYM715jWDasnVa9UlMzT88VlKfewo5T48TZ+y4OOR1RH9YkWHvveauWFU+R2T04cf3qKFPUNalErpqidW6jNPpHXvMyUN1Zhe8XqS9duMOV/a6/8VuOOOO83g3qIasz/V1bU69NDDVVVVE9LPO+8Ndn2YGVUieXYr4zPwfEH7cWXNXjQ1jdFvfnODzjjjzOA82JgTh8Ho4b/+67/029/+Vp/4xKd04omv0X77zTOcffTmN1+k9TYK/cUvrgtbWt98881hU0+A7bavvPIqfexjlxmdK0OeI444Wpde+iEdffSx4ffjjy8wR7NJv/rVb3T//Q+pt7dP11xzTXBKbKcN/OMf+L4ChFJNkYdzMd2xtt2GhyWdM2OS4mbotqeyNnwdVIcZwFozsCx6nz6mWidbJ93Sk9b9G/otqqrVCVOatD0f0Z0r+tVp0RyrTZrM2B1pw/yDJ1RbWlE3rxuyYa6NLiy2yRcyOnxavQ5srrdId5t1ipSOnNSiY1rHKmFG4yeLuzWuvqQ3zGrRrZu6tLzHGjPGioaCxluU1p+yFjVn8679J2ucWSrm+onceO6wwvh6oiOvPoyZdUoeoO5vxv/MWXspZXX70+p2bRiMm0EsqKUuokEbwk+0yLlnOKqufI1FSBnrGHmLviy/0W0uFTTP6rzVhvh18ahOmjxW92zsDKtvzpo+iUGIVtso6IHN3SaHsYpWJfR024C2mPNh6eVkcyDNdXGtae/SrKYm9Q6mdNT0Rs2z33mLIhNW/ur+ou7a3GfGtKTT9h6vmdXGSy6nu9b3mWOK67RpjXquK6unt5ubw2LZaC1ZHNBJNoyfaIblwbXbNbaxRoeMa9ED67rMMcf12hlNJmtpcfew7tnUr3ljG3T6tOZQ/+VDSevwEU2w4VVVIqI1HX16175TNLUuEcaHNvbTxlRev1jeq6qwj6ZFpCWLIM3mFUtpTW2Ia0p1Ui+aM8tatMv+TPPMWa/s79f0WEavNec+Lmn45siJZYfNND+3tagn2vqVNmM3jv0mrQlzAwW97oA6PWL13DLI17KrNGztmS+Y0c+ndfD4eFj2uLV7UBcfNE1x8yaDph93rdymTRmWQppjiBWNR6k3k1Wr0X7DftNM17apqzehiI2aCqVhTW8yZ2GjFfbr+e2Kbm0yfTvO9Paoyc2qKpg3szow9sWm4wJHA8YxZ7oQN11gJ7Fu0+f717ZptRnyavsLmyaZC6myPnP0lKT2bUioPh5XfyajOzd0arU50hob9TCpaMplozQLWCy6r7bR28X7j9VYo4kc71y/Xav6TTdttJCOpNVSVdARE+s034zcvW3dWmCO87SGKh03rdXqxsojc/c2qlhpVXhgY4cyw5kQSEyor9aCrowWtdF2NqIzXY7EEtqrPq+TJ9ZqQjytZywI+tPWQU21hniPyWx39f7fBnxn4OMfv8yM8QbTlbgaGhrNuBfChzP4LgJpRNQ+pVI0XamvL++KzTeU77rrrnAPo//gg/eHKP+zn/2s3vGOd5hhvj88J1iyZKlyFszxbQJGEP/5nz8wh/EbvfjiC+H7AeS/9NJL9elPfzqMFFKptDmTM/TTn/5UXV3dYcfr6dOn6aWXFlvkH9VZZ50VInyM/g033GB9iA2J+zVlylR9//vfD9+R+B8z/hb/lBveokX7DzdkymKG1gw+L6VH4xgx4pdiGOqGcImholUMjtlFjX1pWFGAApuFDp2F+VOLK0xBWY7I5k0UUgb2x8lGbEBqiHQ6pqHoGpZswjWltkbLmFEjxkpY5JeuthtWWJUNX4eso9TZyISXqUv2O2JOhy0UowWGajllzRhEilXWFc2MRYfsNyuQGNbbkN7SWOYZts0O8R5gNYM5o09nYmqCVddsXsWENw6HN7jizAVbR2MJX/htOfMmK1Y/RYgCjXo+LJ4z32eyYOllmCc2ebGKp2C8WjBuskN+sSADSipPL5tjhSZ7DVH6CGtJloJaiWxeVQMibZO3PLzETnRj7cA7GzycDpPzdkaORSsXVB5CkhY2KMPoWJsiN+bjmSeCeti0LAjeyraf7N4WNyca+DN5sOGYNaa1if0OeXnbzc4JM4S0n+kNu02wuRe88EYb0uHhcVh2Ct9WD/YVCs7D7jHYjBdMxqW8ya828FpMUBdrbzY3o26GyQZkkShTRqzTtysrAJ0sJIhWbeRh9eMezgd5xLPGY9I4tN95CxaoJivzAxtB3vZn/JTlAz8sekT/TNes/cPGZdFXePRpdQ4VYMWc0QrRJfQsH7pOp2aKi2cGpi3GOVDWExihztST34EPqw8JWfSQco1uvIhzsBY3fU7Cn5WBbkaylsccS9EakHVmRSvDLi2PabndL4ZptZRlNWfHRKbxGs2ZXGrgTebgyn04anrJLoJZy1NLv0Tu1medy//tsHbtWjO6nwkfluGzAHwCYWho2GReCh/rKRRsZLViZbhm2uXMM1+nxsam4Bj4wA271XOP71X89Kc/0aOPPqprr702zMd/6EMf0jvf+U67T0nWB80BQJ/rfN6cqPVfpnFwLnyYhimnz33uc3rrW98acEmnTD42c8UVX7DRQbOmTZsePkBz4oknmF0rhFWDbP7BjvL+fQwg0psplPqNyEvrt2jIKoGiWXnWmDTM/77GgaMgp1HgnJbv7Xrl8Ep5/xL8uXyj773y9X+v9Mpcf83vyrQ9AUxKGZ+cDrunMro8h52YZUOzZ+WXMcHdtbTdl/1y2FlSZakvz/nn6Xk9do+x693RlPaE00qcndTKqXuS38HzAi/n4a+jtDu5O/3K61eiu7vU3dPaWZYD03xJG/1MqKnSATNmqNZGmgHB7M//Rrj//gfMAfxr+NqXz6tj0Hm4ywiAL23xpTCA+3zfpbm5RW1t24ORx5C/4Q1vMIN8vN773veG+XxoMffPKqGDDjpYTzzxZPgKW29vj2bN2ttGDHdq7NiW8MB48+bN4QtefA3toosuCl/7wrnw9S8eOFdXWwBsUj7qqCNtFNCgu+++W4ccckj4itmdd965Y2QCr0T+jEgipVyWuNOceTwwTQQQ3E7YXnR00/6NALnQwByjX8yyG4UsWgEzdk1kQsgKkGYnZwf+uOY/fptXIw4NUBp5Yuv4AXcEj3Mo135b1BKW15FkEdmO+w7OH3u5gb/jHnntt41SiLB2QAUeUWKgSRZL2nEGdvBRmd+isWLZ8ZbBkUeuK3mDbqir5wmJO8sZQXsZjCLJ6n0if+aed6HPb072x3Zh5ZEKZREx2s9Xov8qvAp/FTBGZvRmKmU6x1Qd3SHo3f8yJSsUimEq5Ze//JWuuurrwZATxTNFw9QOBpXPZ9bV1ZrxPTqMFHAMTO8QafMtJKZ5Lr30A4HOn/70J33ve98LNM4888zwYPhzn7tCX/jCF0MepoeY5y9/JHl8+DAvDoRPVuJgMORc8/ExRiLr1q0LH/Q6/PDD9eKLL4ZPQvJsARweME+dOjU4GPjCWfDwmE9oRnKlopky4nyMPcBMa9n4loeLfz/A87CiZ8uWbfoXG0Zt27pdhx56sB5++GEde+yxJtivad3aNbrnnvt02x9v19333GG+gOFKNnwEDE/Z0jJGDzzwoA468ADtNXMvdXf16Ktf/Zru+NMd2nvvvXXrH36v9es2qrGpQQ2NDcEIr1i+Qtvb2nT6aafoB//5Y82bO0/HHneUnn7yGcNjXu4A46vsyZlve/GFF6yxPq/95s7VtddcrQcefDgIcN7+80w7baCbGtJnPvNZrTfBTps+XccZ7+98+1tNbgof2eJBz8GHHKSJreNNqeN66MEH1TJmTCgnny9qw7r1+sNtt2nVqtWaNGmizj//fO1nDfzAAw+Eb4PO3ntW+LbnwoXPqaa6RocddrAN1arU2dWtX17/K/32d7/Td7/7nZAHnolC6urrgox5eD0aSOrq7tHTTz0dooiIKc8HP/hBXfW1KzV37r6Bp2g8anxt0HSLwiiLdvjt727UH/5wqz760Y/qkve9O8yJh2Go5X8VXoW/DXjIb5Y/PJ0f0dlgcIg+SfvfA3zAD9uVSMTC9MrvfneDfvvb34UIfdy48lfYMaZE5osWLQp9DCPNswBW/rz73Rdb2l7BaQAYbw6A/huCboNHHnnUIvZ79JGPfMTsws6PUQe7+Qp9rjL/K+GBAzie5/kzc/5/Z8tvQFEc3//e9/X884v0ta9dpQkTJ4YHG5/9zGdUZUOXt73tbWZop+l3N/xOd9x+RxDgddf9QsuWLgtDnocfeVjf+c53rAF+p3vvvU/jxo7VRz/2MT3++GPhU5d8WBonwKvm5S9AFvWud70rGEhg7cjDk4cfeSQ8PedLhF+98kq95jUnW4P+Rj/60Y/0yU9+Sj+75hotX7E8eFQesix4fIFJpBSWW9HYV111lTXorFAujf31r/+HbrrpRv3qV7/SxRdfHJaAsdyK0QVzdIsXL9Htt98epPrpT1+ujo5OM7DrtHXbNu1tXvrBhx4M0QFRAZ2hs6MjzM2t37Bep532Wl155ddCJPAxq+svfvGLoFzf/vZ3NDg0qE/88z/rmGOODR8EJ3KgjXnoxNCTvHwE+r3veY+eePJJk0NcF5izueUPfzBlzOnMs84K65b3MZmddeZZ+vd//4pabaiIon7qU59SzOR/lw0bP/CBD4SvXf4j9OJV+P9HGDH4r8L/GPyZEI7G+fseROEcH7/sMp1y6mt1zrnn6sQTT9QPf/hD/cKM5R13/MkM5B362c9+ZtFl+SEHwBctjz3uOF1q0eree+8Tou6l5gzAIzpnudSLL74UnsJPmDAxfD6Wz/MecsihmjNn32DYDzvscFVbFB0xunyClgcgPLSpsjQMIgBeTU1tWKu7ecsWHXzwITYiOS4Y9uUrVphjent4kJPJZPXMM8/q1ltvDSsAJk6cFPKfacaT8r75zW+ZoV6l448/QZ/57Of0Xz+9Ro8vWKBPmjE977zzzMFcrZtvvsVGHU1h6EckznDxlFNODY6PIVrSjjYbhSAvlpThovmdSCS1evUa3XDDjcG5dJoT+dOf7rR7kTBU5AHSBz/4obCGmNUEPPyBX6L2sWPHhSFlgznJ+fPnBye3fNny8IncBx98KPDHV0uZM2RVwFwbIUGfYS9ll2H3bfvq8erx1x2vwv80/I+t9qkEouMwKrDfHqEDTH1g1DyNOSymHDCWABE8+SrzVALRKyMHgHk35tlSqZQuueSSMDpwcDo4Gx8aOVQOpfjt12HYNILr+TnutMj9hhtvDPN0jACmTJ4cppSASn52B9Q3YfeRw2g+Qt2NDg9+eHnjrRddpMOPOGLk7k7eXok+vEGTM3ivJLNKWLVqlf7jP/4jjHyYQ4R/8o3m7VV4FV6F//cgks6nS72ZjBZ0F8JLOslITrlI3LyCGbgRpP+vQDDiZlmL4RH3PwYwjMy7ByNrxz8CqIc7m38k8OCNB3E4i1fhVXgV/t8FnuvycevhUlzjkjEd2WT2vlQaLD26fVDvfKRDGwYnWGTNh4ENm7Xmr87vvgqvwqvwKvw/D2H7nFJOhUJWp00o6YenTTPjnyuVnm7r1tsf69Dq4TGKxXvDSkZeIvrvhP6VWf6c63C8V93L3w7BV5d//sPhv9Nur6RG/1/Wj/9OnV+FPYf/2/pBef/osv6aMkbj/kV5FFnaHVEpX9CpY/O65rQpihRLpdLj27v0roe6tW64VvHw9iZvYUJmD1kxtKpCTNk4PwuWEFMxmlFNnrcFjV60TsVSQqVYn+J59q+MKF2VFR874aXdOEvNrUzeKqTE3U44MVUzsvYU5wT4UlQmJcjvN+CdX+X/rbRdqmHjGXA5218QSHjuzTuMLMXaBblMMkyBlWnvCqHk8As8L8cpQLdcAge4TNeMPDg15FD+SCbf9dTB8wKVbUGd4J8tA8gavssStby8ScvKOROo3Ql4gP8qF2OURqoxcgqtNUI1/PIzu2LyczRPvLHKL96yjVmZ8MJbpBTAeu0yHvktkTqFgkjhOwQJw+PdAd6yLVjbm8KABooBPFJ+wOaRhCWwzTVvwYa3oUG2o1wXB7tnfJGIroFSvi7ne1m7kZclhvwcueX0nOzL2638ezRQR964fVm70cQQDeWHRPvJezR2l9eZK6DMg/0X6IwupRj4KB/le5W6MBqblDLeaBmhI+Qisaw3QBnz5QBPjoMsw8+QhmZBuyxf0kP+gIDsRzLtAkjHGnMHstXJ8aygyvrAu+v2aCjXC/kZBftZCJv1RdiZ2uiOyCnQr2Cj3BDhH0nhdsi/s+cDft6hs9RlBMrtafiWJ2pl8YYzGOENZ7sfs98vh1dqN3SS/0fnMasZzRpfvPHNd2CNsukLG/ZF1W99oFr5OPfziucaVYylw3bwUbOlsaLltWveZFchYZSpc7msSgh8RDLhbfpTxkn/dSqRv8GC7Z1650P9WjucNOPP/uFl9Jcz+crAd+35UlfOKlCKDCmRrRFrwiPFPlO8JsWyacWiKQ0nJ5hozJja76h5Iy8B4dJ4CJTX4l8OIw0wcgV74FOpGMoVEixjIGii5l54DT/cCUAa1zGzVmzRwDsHId2EzQcrqDeKBXAa+Rk6+M6rMj2u+Dwj4OImLfBvhpNGDKkYRDdcI0llsAtuBaa8Q4AAcDZKIS/XXmsuLC10Dkuzf+Ri7p/soRinUSkL+x915DIUYxDyWQKUR3IY7Pw1UpOKI+SwgxPqH36E/hVSLcG3JC5DuYNRRtgOw37E83lVGa+puPEUM0fCdgAjJAFwAXii6sHGWKWCmO3a6+BZwOe6XMPgLUZuUjZOsHx/NOzSboaP3AJuZbuFg990cn6X/6+kh7Pjwza7ptIWhmn/+AAzhQRJFNmWgtCoTBPY+ctwgqHaFSiP50cB52XtWaY0GspbiJTzhrMhgRcvoGP2y3iinvQNPjLBh5Z2p/PWQUObBUrUhzuWv9wUu7ZbOT9tU27zHTRGAINUroUdhlDW+XIbBeEH4Exu2s1bupzqd8JX6Owi6ByyH8lebukynsPOFCt9FK+k7pT26FzlPOWDjHaE+lOHMgRnYOdAa1dfHtLDcz/PP6rd+Nray8DoR2GSf6ZPQVaWL1rMKUfQHGky+9RjFIYtMG+x9EElcBbRerNZdt8Cbeb0VWKvKAor134XMKHxLlfJrP/J40pm/Kejp2b8t5nxf3hX4x/4DY2/ZxChMxdyOrC2Rj8/fYzuWr1NCTOunzp4urYZM8ayntraoXc92KVN5r0iuZThE/nBKDu3lDSmqT68yKQq3+fEyjfDITPMhmCXJh2EbcKNJeIqZHkj2BQiU2XCyClu3i9jw5oib6ZGbZjjbymb0Qnb+lIdu0xmTQyR8iZjaEY0M6DWxlptZ6+T4HUNj85BoWgXjb9DSe1nMq5SDtojQuYEOp09GOaq8OnVagvFa9gemX1AojWGl1cjIyvDTRnNEm8J8xDaDAM7Eqd5czfsqwNnufDNA6hlQ4RcVvykeXxlssryGT0+smqyaeTlYqtyf8R+lGote1Zxk2tLY4M6egYNz8o2BQlMQpC6YbMoykZnDXY/Y+dszm4S8eNO2YPFeCuwdw9lF2wkVxVVzvjLB62HEApXUF0ioaGMySPKlm7ltNqqcqQ7ZE4/bO1ZSqpefWqOp9Ser1I20WBpfEksYWKz9sjSRoZKG5tsx0bqjWZG6WrKN57YSCeZK7ejtXFZH+wwwLDlg9xMCMYbm67V2s9O3oB2oP040CXCN/sHq7F4zOo4coHsrOwqG25ALV2wNgqfKzQ6DKsSxmAOPPANTI5Jk0+2aOnoWyGrZKJk5dNm1lWzJqOgEznVlTJWVkT94c1w8tphdHiPApbKCSMVQidCohHiozxmYfjkAUZh0GhaLrvFhkmGw6otq/9OiFuSmQJ0PtS5nNpgZWWHc8ok6ywP+plVddJG4GZEdlgw9IK2DQsjTID0/2LaZGn6YPUbMhUqgstmTcEC23303ViwH/bPTI/3jRERQbOetrE2HLY6lfsmfEVUZ7o8lLH8YTQIZK0fsxvpSH2gwU9ro9DvsyYEdN7KrElZ36pOqLs0ZO0ywgusWX/L04d5454vy5EfXpGRnQKvput17NNkeVLobXDgdlgbhfJNV8s6b30wfCc2Zv0DniFmhZhe1VVXazhl/ZptKRzgE90w8QT5FTPCytDGqZylx9mCwYRotivK/jqWVMSG0da88Z9PmYpZerxe1cMd+uRrxujEqXW688llOnfuXjpmeqtWdPdp9pgWfenxtfrBirQGqxoCWwRWBWuj8FW+YIN2BZzCaONvF6XS41s7SrN+s6akazaV4teuL+kX60uRn3Ns2OND168vxa5dV4r+ZEXprDtfKv3roytKP128rdRXLJZWdXWW+ouF0n8s3Fyq/onR//GW0r89u52iK6BQeviB++3MRNROWLN6WWlwoGfkqgy59ECpffuWkSvrugbLly0pPbHgkfDbITXYW+rubBu5ciiUnn/puZHfO+GZpx8tDQ31jlyVoaerrbRl45qRK4dCafOm9SO/d8KalUtLQ4O78tnWtqW0ZPHzI1dluPHX15cevv+ekaud0Na2tZTJpkeugGLpoQfvLW3YsHrkugxbt20uFfKZkasyLH1+UWnBww+NXDnkS488/MDI752wfOlLpUJmaOQKyJeWLHmx1NPdOXJdBvjO5cxFVUBvT2ept69r5KoMw0P9pV9d//ORq52waeO60urVK0auyrB02fOlyz/9T6Xebm972jpnMl5XvqyAm371y9JAz65lDfb1lPp7OkauHHKlF19cOPK7DIP9PaUlLy2yX9lygkExnyottXqOhq2brS0LlXIvlZ584vHSoueeGrkqQ7GYKW0BdxQsWfxCKV+oKMd+v/DS86Wege6RlDI8teDh0nW/+MnI1U4o08yVL0ag3fRm65YNI1dlWLt2ZWn9ul11YcvmdaXOdu8HI2B8bt28a17g+l/8tJTLDI5claGzu6PUP6pv5bNDpiMvjFyVgX6wdMlLI1dlyAz3l1YtXzxytRM2b6Ity33S4YlHHizd8Otf2q+d6dl89mV1BF54gbbMly9GoK+7vTRkbVoJfZ3tpZt/85uRq52wecNa+5/86FbZlmzeuLbU3bEt/HZYtWp5afMoOa1fv7rUbWVVQjYzXNpmfW40/Pxn/2X/79puHVbGsNmcSugxerfcfOPIVRmu/tEPSoccfHDp6KOOLN38+xtGUsvw89UdpYZrzRZfv7kUvWZF6Z8eWVG64vGXSvd29JaWDgyW7lu9obQtnSm98e51pbjd13Vmf3+x0WwvdnjjyLGrbQ72+eeb7Ly2pGtXlU7+48rS6uF06ZUjf/NKfw0kLLrB6+TZYXPEk0KDDzrE8mkLsNPKxWpVjNcolu7Uv84p6UOzaswhlwtiOSEbFe2///7hGmBJI/tWjB07NmxZ6pCxiJD1+uyr4WvW2beCT6mxYZFVyQKLSNhNL28ekbd0SQPAZ6c9dr0Dh3TK4e1Z9r1grwzH5d0AymFrB1/uyD02ceJlKdLCEG+ET94Y5i1j0kkDj7eS2QPE+WR7V/DYh8PLgQbbsjY01FvkaMM4S2Nd/wsvvKCJEyeGvUOcTzZ0oj6+np809ufmrePDDjss5AM4r1ixQvPmzQt5KQNATtDj5TLSwWMvEGQJ714OeadPnx62mwWHNOoCHdrCeadcvljEFrIuI4AdCMkH/wB1570BNpl6+9vfvqPtoIOckafTpKx77rknbHIFHumUS/nkcT4ByqBOtKfj0e7d3d2hnv4+A1uEbNq0Kbyv4AAu23mwOVc8fHy+XHfkzp4s6CL0ocsBzXHjxpUzG5CfOtG+5OMafeONaWi6LsEDb1/zjsbZZ5+9o97kQU7gOp+kwRM47N3C2dOg73oH/rZtNro2Pj0NoPy+vr7AJ2nkIf8dd9wRdoQMLxVaGuWzVQF0vD05kNOWLVuCnLgGF3rgIk+uOWh3eGI7Ei+bdOpDf+U3AH0+dEJfOOWUU8pysvRsLhf6K33B+eRAnpQNHkCa8+nyJI22YE8ctk+gjRzX5en0oEN90GOXCeCy8/YED/3grXjyUw6APLABlWnQ5W19yoYvDuqHHrL/Du/rIBvqx1v66BEvX4YPF1le6kP+K6+8Um9+85v1L//yL2FjNnajvXZFtz6+oE8DNkKKMHpAWlHTASua6USmDpmmzif8ScWeAaNFZhPMAe+I/MNnHDcNDuuWDRn15GI2IuPhWuDRgP/27ODDHEU2Q4syjMrYKC9tPiBDd7LhiBn5mBkbG+6FbYfTKZ0yrUFn7D1edbV1oVFpHLYs4OUolJE0zgieBuLwNAwfDcCOdZ7W29sblGDu3Lm74NHA7jxIp3FpFLZk4JrOgDGhsTDy4Hp+6JEfp0A+z49CYNScJmcMDp2V/NSFNPBQNsoiH2k4OBQehSDvzrLyQcEw7OByYESo47Rp0wKf4NG5KQOj6HkxnvCKoXc+wUee7DnieRsaGoIBpROTnzSUE3lA0zeK4iANecCPl4PyQ9/bgoN2wPEdffTRO8oGl3ajU0CDaw6MCNviYgS8LN5mpk7wxDU04NMDAQyb06Qs8D2Ng7rBKwaD36Qhc8pnWwvalry0CWkYas9LOm1EfZqbmwKO6wJ88CKg1wk9oHzavTI/ZaMf3h7wh4zh0XWJA5p0+mOOOSbQJC/8wivlU67j0pbQcZlwwDv8TZo0KeTlwMhw9n7AQT6A8pEjaeAsXbo07PLo5XCPsjk7n/ymzxBcVeoseOxbQzBQiYfskDFpHODvrm8QXJCf4CSUb2nwST1dnuSFLv2YNuK350fv+O18Ok84UwIE128OykG3vJ6kwRP0XOcoizbi7AEfeNQbfQePe6TT7ugxePQVaD3zzDN66KGHwkdY+KoW/Yz2RQfoBxzoOF/Pwh6hIyEIs3ahzgSajz/+uJoam/T6s18fAhduMk36fFdKd23KKGsBdNQMNt965lku324goOaZQCnCcwASaeld7fArH/yP4ytpZq107qymP2P8g1spZ9oTCH7Ion68S9wqGC2Y4DI15rGKKkaHDCNpDiFn173iox2Ht0gHVmfDFgsYTgSPEGkEFJ3IgoM0AAPBNfdoOAQKkJc0DCX3aXTHw9hwH3B65EUZaViuURbORAw0dGU5KCIdFkX3/Bx4eRSiMo1IgjQ6pNOkfM7Q5QxNjBpKhKH3vKQTyaAYKBfX8EkkAk3wvZ6UjRHyMkgjsuEa5QOPdM6MEqgnOI5byafjUk8iH8qvpEkHpV1I4wweZ8fz/IykMPJ+zUHdqYvLycvmwxQouxto8oBLnTwv+Rh54CTp+J6ftgCfvI7LNXTprI6H7Dgo2+VEXnTE8RwXGVF3fjsuRoU6Ijvoc4902qiST9LRJdqHvBzoJXIC4J38pNOW5MeAkkZ+0ikf8LKhCR6/nS9PQ/YuTw50lnYEPI16U34lHvkxOBg19NtpIhPOle1OfuSEQfU0x4MmPPCbMgg60JHKcirl6WnsLAldHJencw1d5FkpY/SOsl0eHJSDTlT2TeQBLkYZWqRxgIvcXW9JgyfyV7YdeOiR6xLl0Zau8xh4+OZjK+ylxRY0bJ3MqJC+i25+5jOfCZE7o3iMO/qCLmAvaBd0AT6RFU7AijcbmDdn3aoTTj5F57zhDdpr5nSmI8xGlkeOyzsHdO8Gq3usyuwk33kuKmujUr4LYtK3QNpGRNGUijEbAdnIICxQ2PFZTEZVr2Szuber8S+Prf5WME9RqkqZ0TdmbViSN2NfzJuBituwyYYZpXy1aacxyB4ziSbzao3mxBJhigNBoVQ0GILjN2l+oEgclWkc4HFwr/I8GgfDW5mfay+HdMrlDFTm3x09T/dowO9zXZkG0JDgcnaF4J6nge80nY6fK8sGD3zH3d01Z/A9jx8AtPzMffAryyYdGQCexv1KGXldRtMHD6DDcL/yHjQ5PA+4/IYWh9MeTZOD+6+kC6P5dxyn6XQr+QHfaY4u08vhADiD62WBMzqPH6T5vcrfnq+Sp9E0PY1r0ivpej6/x2/SuXZ6/hvcyrxOy2l4PoB7pPs9DtfNyjxO29P57fegMZonx+Hg2nnw++QFPK3ycJp+dnp++HUlTQ4vC9qV6X4PfOeZNHDRU0ZPBAA4GKJ1pqT4Di7ft8WYs7kiH2MnyGIEwpbLbIHMvvt8QYt9+F/72tcGOhh413Hns/K3y9bBzLX44FM0klQyYnW1tFiEuhm+OQCklLP/hhM89CXwMUfEVupZG83ZOVfMKDGYVBGkIlPpfB7J3AOROosSCMBf0fi/HP7CtM+eQyJT/j7n7Lpq/eI1UzS/sVtvmR7RbWdM1ltnSd8/brxeMzmne9cMa2CwpNOmxXXmnPIQFo9JY+DJ8aBE76Rz4NUZGjLkY+hGGgKlcRnucg0+0SMRDFMFntcVw4eBpNHw4Pq0D8M87jHCYAhLOeBxj6iA/Ey7OE1vdCIOrn14Cp8MtYm+oclBtAFPzIt6fobflMEXgDyN/OD68N9pEtFSRx9ugwse+Yk8PK9HMZV1p55EMmzg5vQ44BPeiV4cj8gEGbk8wSONepOXupAO0E7U0/PSDkT+bMlNmh9EU3QE5Mw1NJE7c9+nnnpqiALJz0GdKqeHwOU5BrzDl6fT0cD3KQ3SuIYuownyIT/wKJ+ynXc6Imk+peD5ifJct2g7zugCdKEJDnTJj4yZivG8LidoejnIhzR01uUEPoaG9OOOOy6keX7qTh0p29PRL8qnLM7kJzrGeNEm5CONvPwGz/OCg84hX3A4wFm8eHGYdvG6gkf/IA965/kxXETLTKN5GvVGTtTT+xF4lE8a15TBGTzq7vIg3ad9mKLx9NF8ggdtdJmyvRzSAW930jhoY5/24RoanJET8vC25GAenk0g//jHP4ZPGvIVLfik3kTkGHieWTFVw8aLHPRP7lMuQJ9xPklDnkzvjG43+hWH48InIwjsWjFfEKsi1/38l1r/L19U/9XXWwRfVN0h+yvPYrxETM939+rBje3Kp3v1yaPq9MMTW9Wqtfr20RP04+Om6/WzhvXpA+s0tjqhJ7b0K1+VtNib9x0w2BZ0mf3e/dMAxgR7GvmH/BDcs4NP/FWZN1vdn9UPntuk9UMR9cTqtGy4pLvW9eoJG84s7cmpH3QbJeRLGaVT5SEYB4rEsI5G8TSUkHT/7ekoEumkebrnd5xKvMohJAdlkF5ZFopYWQa/uV+ZxkGapztd/w1N5wsl5DcK4TTAoRz4rKTrecnjtDnAJb+XwcF9cD0vaeCMrjsH+f03ZZCXM3kq8VDQSpocXk+O0WmVeOQbXR8OysZoUCeuuQ8uBgceSHNevI5+eNruyuLe6LIqZeR4lF2Jx+/d8Q8P5HeeOKiPl+VpXI+WneflN+l+uLGsTOd6NE/kJ72ybA7K8t+OTzmj68lRicsBLefV08CnTpRFe3ANrdF4nn90Gvm8f/jh5fDb8/EbXA7PSxplUfdKupX5/SDd61h5ON3Ka/JSJ+jiVJlO5OtVfOj8y1/+si688MLweUQidaZr3ve+94Xdf9kKnsUEGHgMP4EVNJELOwGnjO6wHQPG31CoE/2NvmV92vDSKeM7Y22Rt7a08/Cg8TVEvdLGj8koa3qbs7zdWzW8dKV6HlighqGUGT2LtO0PqNlvluIHTVOqNKRtS1cp1TOoeI2NflRQrGROVS3K1c3Qt5/N61tPbde2XK2WmnO4fdM2rR6KaeFQXGt7MmHFrI2vg/FnOetOk7/TLu967Ap/n2kfg0LUDEA8oVIyonvaE/r5uoiuWNCpeb9do0++UNQJt3brn54wY1SoUtyOBN8NNUOAMfAhGg0J8JsDwDCNTucg3fP5MRpnd2nkQZFHp4++rkyvLIff8DMahzTnCeDsvwHH8/xAZX7y+m8HN6DkcdzRZXO4jCrx+L07GY0umwO80WngVeZ3epV4fm93NIHdlU8aIwLH8TS/Dz7H7mhyVOJyOO7uyqm85v7u6Hk5zpPTASrxdpcGjNYloFJ2DlyP5onjldJGp+9pmqePTuOAn8p6jpYx4Dy7HDwd8HycKcPB8Th21xZeVmUaAA0vz9MdDz4ZdXNmlAAec/eskuE7Exhz5uI/+clP6pZbbgmjP0buJ510UtiF9rrrrtPVV18dVtQQ2ROh01bON7S9TMoIPJeM93wufMe4ulA0G1VQNLz7Y2cLbPPRuEXacQteTUdLOUVzg2pf+Ig2/uznWvami9X2zo9q+SWX6cUrrlL7jQ8qMjis6nlT1dkcD68pYH+tOHU/+ISiv35AE9cNKNLDikRe0kIOvARYPivfp1wkoevXVem61bV6z586dd5dA3rHI2m9+a4h/WJDTMMWXEfyZR3I4wkssg8vGO4h7H7ah3VFAPT28IgXS+ED21FeqIjEVSxZhaNJo5dQsohXi6k08jFolVI6akxUB1Wb5xzx+HheHmAxVMLLezTAwycaB6Xw6IKpC/JQafKRzlCdNIaVnrcSz/OCX/lAy8tiWO5DUc/vD958KMzBNUNTlIVr6HJAkzSPgjnA48xUkePy4I0pBKZtHA+aRC/UkYiGaw6mwSibA77hFZqAR03QZFgNPsPNSprUieEoOC4n0ijf+QTP6+My5qA+lEuZXjYPsIjMKmVEp2NYzbSNp3FQH3ik7aBHftqIpXy+LJOywYWuy9PTwGOKAnCalAWdSl0Af/QDSujR9s6/p2E8aAtPc5quH06Th7OUwdSD00QG0MBYVJZNnaBZmQZN6o2MueYebYlMiDTBI81xgcr2ZL6ZMwaKesAveaGHnLw9wPM08nr58Al4PaHFNBrTes4T6TxwHd2epEG3sk6kUSZ1cjz4gifkzrXTRJe8zbmGh40bNwZ8pnicJ+hBF9lzDT58oJ8cTM8wx85cO4acFWXoN9Mxr3vd63TCCScE/eBDTT6tSv+FDgA/LifaHdqVOkbfrkwj35b2DmWNdz5LP5RmFGKyskh/wEYVXQ89pLVf/IYGf/Abbf7FTUpYWtP4iYrVjlHr4Qep6YIzlHvtsWo+6zSNPfZIRfaZpYGmevX12+i/bUj7HrCfMmYaeS474cRj1frJD6vuU+/XxHNfp2RNfXA89t8uq314exxzWiRTzNyD8WaKaTznwjttHKPt8Cse9p+5Vjv/xdU+hmiU/5o/HAZ7UxRjFq3y9qExHIllxeYbPEPg0QSv9POKdiwb0bGN0vxahJ4JConyo3TMlfGbg8ahkTBWNBINhLJ6Y9G5uebwDoPxp8FJ4xrarozQ5B40wXNaAGnQQxnBoWzveCgVZ/KTB6WCJ6dHGkpPflcmyqVMcN3ggMfwlA5D+V5PcFFI8lI+1+Bi1MnLHCN4zhN43Pe8dBbKZE6Us/MFT5QDD+TFoNERfP4aHHiEJkYNIC+0ccSU6/yADx1+u4z4TRrGEuNPGvk5oAkd5xVc2oj5T5ZQYthIc1zayGUErzxHoD7w5em7a0/OtB2GGhzS3BBRhqdBA0OLfvHbaVI2eNSPPJyRJzwgOy8TXOiCS15ogoOcMDzk45p7GDV49DqBi4MiHeMPTei5TJEROBykY7w50/aUzUFe6Lvj5jfGl7ao5ImDeoBHGgf4OFPaiN/gkI/6QKeyPTkjJw/CvN7QRL/Bh2/SwENHHI97Lk/SnCb6wW/mzT3aRm4s++XTpXzJj6WPGHz4RB7M5TN1w3JJjP3BhxyscWPHWRBu7TRcdkhbt2zTlKlTlDLa6REe+DJf3ORe5AFpzngtlNTf26c8Ub23R8Z0JDVkFqmoWFVC3evXKrVxi4pPLVTsljs1cN0flLjvaaWef1EDq15SYWhQLfvNU/OFr1fsLa9TrRn6l2wUMOWww5RurlZv3hyd0UxZ3aP58uYUwzYqiGVy6jU+u7KD2n/ufooXzGhbAFxiGGAyKNtF60/hDWvkIr3YNaS7N1mwFEkqZpbfxiN2ywIzmY6yiwJcm62lt5a33d+zPzPI9v+uxn/HS17veLhf6172kheZ9hAiWUUKDVYR6/CyyKPQolLRFLzKKmaNWZOzxilZ8bGkqg3jgxOH9LYxptCmeCgDCoixQ0FRLgAl4KEnHdsNEeAK7A9UODzy52ER4EYDWhhbz8s1D4oYIvo15aCMGAY6HLjkR5FReoyQ5wfonPDkaeDCJ8YCnqDJPXiEBg+OuMYYPPnkkyGC8ejX82MEcDJ0HNLpSDgKcCnf8aBHfeAZ4ExkRd2ZwyQfAA8YMTqcp1E+HZGIibIAysJJIF+XE+WAR6TojoJykAVn8joehozvlvIg08shHRmRD5mASz6i36effjqslsBgArQlNLgGD4BP5ml54OttDLjR8jYCKAO66A3lku4GkDZyOZGG40Me5AHX+aTulOlAlAlUvsAEXdoIHfGyXfY84KTdoIcB8rZEng68AIQD4ME4NKFB/tHtCQ3ag/uMDgHwweMe8nBc6oNBdhkD4FJ3d0jkAR/jeuSRR4bfnobO8LtSnrQHfCJP0rgPPfoSdecaoM0w/kTz4Hl+aIIHIBOuedCKoadMDuSKvAkCONBH2gdA72gj8AAvnw+f18Ssb2DAzBj2pQa0ZNkKHXn0UWHLDWYcmDoZHDTHZ+1pimu4GVWbIevraFOdlTc1be3z+EuK9fSpbSMOKa9kc70yk8aotNck9VYX1TB/phJjxovdRhJs7cGeFtmcqurN/tif88TnUmlLlwdn6kp7eBBJGoEJ+nDBBRcEvN2CkcUhsMPDdSu26cNPDGkoOUZV2XazqRb0WtSfKJrhr04okjHdKZp9SJTpE/7brxCsG4Uysd2AaZvdNedT8ZLX7t/w9b1P/grjb2MGFbMDmjWmVl86qVWb1m/WpIZ6TYwXNLWlWfu0NOi+zT365wc2a1W6pH89qFFfOLA1VKQ4ojx8AR+BuiJROaZJMH7M2XkawqQzsEoCXBSF9fNEA0cdddQOwaOcKBXG1wEDxYobho90DvKCy9uCOI7KjoRDoCxWjXgaeXAeRHAO5GddOh3BjRp0cUg0fnjBY4Snm266KfDN5yudJuk4Psp2JwefGEBWd1SWT9nIwzss5fDFfowYBhj+ADoxa5VdnqTT4ZCTrx4iHTyibHiiE5IGP6xmoGOiyFxzYJQ445DA40A+vLXLemeuAXDoxBhCOjrp8MlnJ3kphk9MUgfqCF/IiXo6TfhETieffPKOtf5ePnl8OgiAf+pEewLgIXMcH+0J/wAdE6POiijKBM/5xHi7HlA2eki+Qw89NOBSPnVBHzBMDuBj1JAT7QEu/OC0WXFS6fhoS6bH+EY1eAD3aHdkUelQSYMO7eS8MmLiTJrThB7lwr/nxSjjFCifawBcoutzzjkn6Bc0SUNOnCvbk/wuJ6cJPepOPcEnDX0jnfbFMdCGGMTrrrsuXFM+zve73/1ucPjgnn/++SE/dMFhJEifqQTkSX+pdMbu5OqbWsKKmUQ0pq6OLj3x6OM6543nhOmPAjMWuZS6XnhGjVu7tPm3tymzZr0i1XVKT2jVtPe/U60nHGV45RHZ5rXrlKiu0cTpNhoyfthfatWajWpqaFKrySNMw5icGFH0DfZpwuSdTo46/PrXvw4jExwcgEzQOdqRensajpSA79xzz93R7rsD0zAVrF43renRFU8NacAi8E+fPFbv2WeMhqzOTeb4FixZpTPn76Ok8X/2H9fq3nZrn4SNcmhnE0LUhhLlDTLL/XAXCM5x1719/n7TPsWEoomielN1Gtq8TWuK1XquI2bM2RDPhkI9/X16rDurR7uTSmerdWxjUYc3lSMyXvXmjAKhiCHNDjocAkXANJinEQnQmSvTUE7SPIogDcPEbxqLsx+UgzNBAcHjoJHoGDSY46Hg0CQy8zTy0GloZPKR5vnpiIDTJD884BDAo0PjJMiLsXWa4DKEd6AMDowAZUPXaYKHPFAkz0/ZyAQjQj7SOJOO8fRryqfuHuF7utN0OVEOZcM3xpY0DuoCDZcReMiHqBYH5Xik43g5w7unww/DegwL5VE2B47cp9E4XE5ulJ0m5WOcyOu45Kft6XCOBz1wKdv55xrn4dM+4HGQ5lMpnsZIAvmiI5Xl0J6VfIKLPN2RguMRsUd/ThcnQ36Xk/MALvVxPkmjPbgP/5xJBw+eoOt4GE/KqExDD1yeXgb33OlDg3T4Ao9zZf+Af+jiuMgLfdoY+SEXXnLiQeo111wTnCQjCvQZHnDALONlK4PXv/71Ou2004I+b7J8BGYzpk1XzqJoL2dwcChsepbNWh1z5fLb2tvUWN+gXD6ntJWfN7kMDtoo0nQuypRyekgdzzyn3seeUur3t6rj5tu15o9/UP+zC9U0kFFhMKfaufPU9KZzVf++d2vcu96mwiEHKTdhnKK1VSrkmDXIq6uv10xhRHGTEzzlmKLZ3mVOwEYcVRbUFIaVLmQ0HKaImGIu6xwy4SCApC2Rn6d7G1XqLGnMCjDT4LrAefSRNQNfsDqv6BnUXR1Wfu0kLVif0tL2Hl33/FYt685pY7JWmXxGawznsa3WR4ex6Wbw4dmAF77wA+Z2XvZnd+1/nM9upn12v7dPOXL4a4GsnjOsOzWmYjZsgW7YFHtoWP/nsGZdcYR5fVMuIn+EtmDBgvAgxwEj80qRP8pE1ODCpjGIEDyiBg/B0wjkJw0An+iCPYD4DR758c5Mm3i0RjrGirI8evX8Pm3kaeDyQA1+fFoAx0SHhwemL5wmERj8MPVRmd+njTzyRyGQBxGxTz/Ap0f+lZEiHRLDcvzxx++g6fmRB0B+eCL6Zm12ZeSPYYB3lxM0GU0wNYURAciLUYCH0ZH/bbfdFvbr8bLJT/SIos+ZM2cHTeTOCo3LL788TCmRTvkY0MrInzKY/8WQVI5GMIoe+ZMGkJ+29/YkL3wiJ9rT+ceAEZH7CMFpVk7bAOQngsXw+v5L4GEw0QePvAHSkRN1pBzygsdIisgXOcEvssNI4vje/e5375Kf8n16zdNGR/7QxcFyD4PjaYwGyEfbVfKJM/RpG6d5/fXXh+WNOEnyk0Z/od7w6UC51B8eWBJJv6DvHXzwwSFyZ+oIfJwM5bN9SCWQRtnU2WHBgw9pozmAN771LWbALciwtGx6WNs7NmnStL0I25UslOu/8IWXNGfu3ipu71Zq4VL13X6v2l9aqEyyqOq95mimRfqphoiq9pulpxcu1BsvfEfZhoRdO6PatHmTJk+ZbD9jYQ8c5v/hif5CO4Nrld8RhNEXTOuCgUQ/kA8zBd5f0Bv6sMvY09Hjt771rcHpAciTQJXAym0Aaeg2bf/GN74x4O0OQivRJtFd9/aJltjGgbs2+gSnAv5ay2y9yvLsbtpn9H7+O6Z9/g5gXEbN8HP4k+u4GYXLZpT0nokp8+yIvgwMYyunOFBwog03igACxaCj5KTTuUijsxPJoIwueBSU+zQGjQZwRhkwqIDjouwYFTeqNDBRITTcyTigDHSISj4x9ETZzicAPygPnduV5tFHHw2dx6eCAMrHeGNw6Ixc0wlxKPDk8/akUzYROWUC0ERpkQdOBoMLUB6yc2NFXg7qDj9eT/CoJ3y744E2xptyPYKlHOoDDR858JtymdLgBRl4dMA5Q9udNvkpm03g2NyMTkY51BO67nQBDNqDDz4YDHplRyJahKbzCXCNAa3Um3JUORjagzKcTzqiG0+nSd0p2/E4MAzwyzSHy508yN4dH1ApJ/BpO3QTmrQRDpb6gUcQQ/lsruY0vXxwye80cV6U58+KHI8z5XOP3xh5yqSepAHQpu7OJwc4PFhlXyF0jDalDNoDx8lB3dA1dB1nhuPzNkI3ObiGT9J8JFX5jA6ecNDI0yGaqNLCl5arZ7BHRx5+oGrNqFVFapWyKLvQ2ab4hs2qfXGF+i0oSY6pUiqRVd28AxWfN1Pad7ayza02ArCRf6RKtVVFFXOZsHKw3/h9aekyHXvSiabzLJUsA3qHPKkzfMErTps6V8oJ3sFBvwDwsAG0GfyDR13RJXTHnSZAvnvvvTcEVt5u1B2ZcK8yMEPOzBT82Tl/AxzVDuP/hBn/SNn4FwmWQ8T+N0IpZjLaddrn7xz5k4k8HOUOgudiOILxL7IXu1WwZEL6/AF1uvzAJuVzrAMqK61H5AgNoEGIolBKVyju+dCWSJXOhcDpsChoZbSGImAMaXQHGhBcj1i4Jj9l+xuM3sh0Lsoi3dPgEw9PFOF8ogBEdfDjjoZ75KdTEYE6n8x5Y3yJ0p0muNAkb6VRZq4Uw0L5lIs8wMOgOh40iT5xMrxxSDkA+LxN6zt9kpcDI0SU7QYc+eB0kTEHadQHg4DjAI/8lEPHhlfK9zoicww1UaXXB8DxwAs0wKPzMergJRzWaPsoA9rIiXp6fspiNIGxgicvC1nyu9IAkx8n6XP51JF2hyZygxZAx8RJsHEgtABw3emD5/LkWQkOiDl/5ONyohOH6HEEoMOoCYdC/aCH8accpvXQWZcdbUn0zgjJHTR0cQiU75G/80RdkAkypD0IbiiPNKdJwEG5HpxwH0NFO3mkCl0MP9M06Bc8YOCYr8aJYrzpc5SDWFKpdNAHD05Y397d021GrNvkOSOUwYE8t28rbxyYL5jOWXOULP/27byVPjHwzNusBRvlP3vNtYoufEmzEzXasnGdag6dr5YD5iplRrzxkP1VPWeW1btaURPL0sXLNWe/fVRM8jXAMAOjATOgkURUdQ0t5b3rTUadHW0h8j/t7LMs6jf9RnZmd7aZ7CaMGx/KZzFJPFGWE/2FfofsqBeOD9kwQgPAp97IBKcLHm3htsYDOAfeLWBqq7LdGElRDvL1NNp3yeLFuuCviPwvM+Pfb8Y/7Oo5EvnvMK07bHLItcewu8i/HD7+jRDYMEp8AjKeiSpZsigil1JzyiKQZL9F+v2qTvWomLXI0QQfq0sqy1DG6hQxASEkhE+jBIUbSfODe/7blc8PlL/yuhKPDhKUsCLd75HOfY7R9zh7mdwfnT9U186e7tccTtfzc/Y6OR5pu+OJw/M7jUo6nJ2G54d2JZBWeb+SptPwe35wrzId8HwclTKuxOPgPh2lMs3TvTwO7zjwS4fx9N3RdDxgNN3dXXtZ1INrz1d5UKbjce15OQCXOdd+dmfiuC4nPyppjb7H4XkAv3aa/OZAttCpzON8cu2yr7xPGr+hTZRLGgYfp/P9738/OBicMWvg2beGZZO86HTVVVeFLcV5mM4D+qOOOlp7zZxl/dd4iUPf+LXfNRZls4EYq0yMtDEfV97KYrlh3AxSvBRXotZGEHVW/+yAqrq3K7Jqpdp/fZva3v85rTrz7Vr/hvfpuXd9TBFzwtV7T1fP2Seo7odf0QH336o5V35FTedfqMTJJ6lx3/2VjNSE3SujcSsvYRF3IqJq46XWeMHQs+kZ+98kzJnwQRzzGcwUhckQvgXIPjlxO2Ij8rEf4Ugky3IiLaSPtIPLrlLuADgu+8r29Px+zX30k5mMvDUvuxsYG8G8hnGA4aTisfDiFV9NKwfSBtYFCtm8Vqe7ddfap/WVu67Rkr5N5nizpvDMyPNuVC7UTZF6JQq9asyzEWZONdEeVSXyqomzjJjvrO90RP9dKNd6NBi35afGJt49OHDHkVJeuUxMB4/P6bELZ+tLh1XrJ6e16objWvXiW2ZrzaX76K5zWjU50al8yjyQKU+DRdlERxxEkwiWKMjTiFSIPH0o5gfR+eg0OgFel3uehhcnP7Q9zaNmfoPLNWcam7Pn998Mkz2Ng6gTQ0I+p8v9SpqOC4/gehr1oeOO5pPf8EkdPI2DsknjvpdFXug4DvfAAbcyHT6pE/n4DR73wfN8jlfJo98Dz/P5PcpxfippUCf/7Qeyh0aljJAHncbbzmVI3Svzwye8M2KrLMvbsxIXHkn3NC8Pnvw3BzS9jSp5gsfR5YBXWY7zCU2u/XB5Op4f4Hlb+j1oVsoZei57z+f4yMfL5wCXNK8/0TsvP/37v/+7Pvaxj4VnKIzokO2XvvSlsLSS0ditt94a5qUZhVAO/EIH3vjN9yPq62rV1NiglsbmsJomMaZZ6QbTbyt3kqU1Gk/19aZHfHVt/Uqlbr5FvZ/6ohaf+lalPvUtbfjaT9S3dKXiU1q134ffqX1+/Q0d+NStmv/gDXrNjT9Ty/z5SjRPM4PVovGNNhqqGSm7uV61VpfKunPAH3Lxa+pPnSvbmDNtxnw+tEbjenuV61je84ez5+ce7QHN0Xk5V+Jyhie/9jR8SeuYcRpf16KxtaZPjabzVdZudm4xnMmWp6mhUWuGOtQWz/JhP2sfc/w2ornq8V/qDbd8Ts/n1uuiP35dmwwnEimEVUeN2ZiSYfa0R186dpy63ztfC88er+Vvn6tfH5hX39v3Ve4dB+jYFrO9Rd4ReLk93t0xEqLvArs3/uaFwmoflgft4VEqxlWdyOqZXukr923Ro33D+u26rVqVT+qa59apLyM9sYVlUzZsjtaoOjsyP2wVJhpiKEwE6cMyj/w8UqpMczz/DeRt2Or3K8/k97x+DZDPywTw7P7bcaHp4GngwA90nLYD+JU0K+/5b89TyRfAGR6cLgdDeJ8i8DQvG/C8lDead78G+A1v5ONeZX7P63V1mpy9Pp5Gvko8rrlfSc9xoenleZr/dt64P5qm45LOFArgaYDLqJLW6PxccwbPwfNU5nWgDpX1qMznuM4zUJnfz5X0R8sEoN2chuf3PJXpAI4P48Rc9XXXXRcieOaM2baASB5jznLZr371q/rBD34QVt+wssaf+aA3Tttphj7EsmpLL4QXoEwfuFcOiAlKVeKTmyvWqnj1r7X6Y5/RgiNO1ZPHnq0Nl1+loYcWKl5dpYnveqOm//SrOvKxG1T/zX/R3G98Sa1nnquqCdOUNirDeRv55yx6NptQYCWK0e2pTmugJq9UKYz3Q3l8xImVPEAlr7Q58vBr7tHmDl6fXdtrZz1pe19AUuCAFvWukDH44f4ouRuVMIWVg4bdD7h25PPlPhigjBpsXs9Ar9b0btKX779Gb73tazr97s9r1ncvMJm8WRff8HVd+9w92ti1TXXhc5LQM5tqf2MLcWWKg3pk/SK1mqxq4tXGo414iln1xKztShlVFZr170/16P2PrtAnH1ypXyzapo2FBm0czGndUIpXD4wXG3lV2OA/d+xo6Ap45V09w+2XZ3hFMNSCDXoY5ixPxbSkN6Fl/TW6Y0NKT/Ql9f3nB/Vwlxk084KRzJBOGBfXUWMTylhj0+A0GnNzzFV6Z+SgA/gwjGtwfekZHcTzMsdLGnNzpHEwH01HIOpxelyzsoYRhqeRnzlVPD6dhLykM3fMfB+Rg6dxZm6PKIF8ToO5PdJG5+cg0vA05r2JFpm7raTJsN2Bax40MYwn6uCAb68n9UY5vWzqg0yYj3aa5EeepJGXdJQdPol4vBwOHkrBEzL2/Mw7E+FQjpdNXaBRiUe5RJ08JPQ0DurDGd49jbKZI+ejIrQpafAJXXhyfiiL9wxYUQWep9MWzMGObk90hGgRWuRFD/zBOPySlzRkBx7Xnt/rTj7SwUfu1Ju5Xy8b2tSJNva8HDzboBwMBXjIo7u7J9DkxSR/g33Dho2Wv8/ktE/gmXI4aDvu82yLVSHsW8PmY6yyAZiu4S3XM844Izxg5BlOuf55bW9vYxZXiWSV0nmTm1mE1HBaXYMsHjD9HM4rbTwNmbFfuniJZk6fpkLOdMHk0PfCUrX/7k5t/fxVav/JL7XhljvU9vxLapg1Vfm5UzX74rdr8gferUnvfot05IEaHj9W42bODp8wzhVKGug3GfeabpuO5HJWthnNYiarbusbtTaawGDmLZ1vCW9eu1FDPQOas/c+I0stTZ7WjvRP5OT6iRyQB/2F3y5jHs4C9C1PIy9z9LzLkWepKHW3Mjv7upVMJK1cc3AZ0were0d3V5hmrrb0jOFljHZ7V4/iFvtWxZPKpqzdrC22h9VPZsMSZthT/eoY6ta2wQ49uWm57t+8Up/4/Xf0tSd/p5+8cLueTK3SU1uWhNVLZx1yki7c51hdOPlo/fMRF+myE9+q1+97lOaPnaYJiXp1bWnTAfvvr4g5Q+C1s4/Ql467RP986Jv1nsPOUl2cr6tFjVZEL3XldefmvIajph+q0XPdCa3N1erBNumurQV9b/Ggvrt4SFvNVju9PQPcTnDxf2F7hx17+9j5v32M5DenwwNf5uRYk8qrbMyCHjs2qgNrrMGsU9Gx6DQ8zMTgoAykcaZz4vk5SOPAAHAAnEnDsPAbxXE8jAVKRcd0muD4w1WnAw5pGFU6pOOhYO5knKanw09QYkuDNoYFo4jRIA/3MEDUC4PheDwYhh7DVqdJOjQpm/ykkQ+jRkfnoFzwMJTuYDwvdadMHBp4TheekCe0uKZDUU/oeT3Jh1GjPsjJaVK2GzryUx640PC8HPBDJ+QhsqfBA3UnDzKBntOk/jwApzzwOKBLnbxsDl/i6zxxgMe90bpAPXEengZP4FJPlxPXGBGcEXmg47juiEgHn0CAdkB2Xgb4tBH18XJIc3kilzLuTpplx4mjKdNkPXtnZ4e+/e1v66c//WmI6gkkyMt0Ag9ZifB50M3LigceeGDgC7rgIXfkRJ/Jpqy/tpuxylvfMieTGcqED96nUuYg01b3KusbPZ1a9aNrlbr2FtXf/aD677hfLZ2DyrPSZlyjSofPVs0736CGt1+gpnNPU/0xR2qoplZbBtKqtrZPDQ1q2OTW39cfdIA6ZawO1Js6Ig+Md5BFqHu5b8Cjy5eDIGRoeCgEdgR7ZTmV2931wPG9Lf3ay6rsGxzoFzIliBoOeCYTOw8Zr8y75yzfUIY19AX1t/dYwGmhaSJuada3MsanOQk21N9kxv2/Ftys3yy9X9csukO/WnK/Htm8WOvSbRosIs8hNUeTOmXmgXrLvON08b6n6B1zTlHNurw+cPJbNLd+qpKDZlSN/kCP6V3OeCmaLlh94bPH+hb9C52vBPQaQFb8Du/pmnncZW8fq0kpfMbLDoJ3DirH8TJ7+xeO3Rj/f8g6/0pgvglfEivGbBhoAyujX2Xe+EOTcrqgpiMM/1AAGpbO6WtsAZQNg0FkhSFygXGfToERDYKz/CgNSsTqEgc6FcAcbGVejCVKA5BOOZRNGeA6QI8GxFB7fsqiI6CglWkYAfjEuDj/lI+CE22SRjmswMHxVC5NJD9KjmEBh3SU3UcjGHXSwIMnOpwD+ESfpLMu3+tMeSgdBhRaALhE9D7X7ECHRZaV8vTRkTsK8sIjZw7A+WZlUOX3g0lHRvDgUbGXTf2JYH30Ab/kq+QHOfDGNaMJb3doggtNcEkDuEb2jPjAIR089IO8pAEYdeQBnucFXJ5eJ4DIHxxfZeXlowuVsqfjUidk7HJBhvDDvjIbNqzXDTfcGPJyb9KkiXrzmy8Mbco1MoAnaDqf0GQZI1Mi6B31A5AzAH0wG5IN2tK11eo1oOaubjWt2aLsi6vV1I2MTK/nTlfpmLnqnTzGkOv1/AsrNP+Ag5VExyxyj0djGkibQbeAjBeYzIeYaYgoZ3Xt6uzSpNZWK6XcnsgSmSJ3lxOy8BV3Lk/qMLpvgM8zCnSMFVleT+5Dt7LdSeMlr9bxrUEOAPi0HddeNmlsr7zGRkuMIn21ETl4MSxh9R3IDqvKRl0dmW69kN6mhzcu1kDc8Nh6vqZeVSbOQ1pnab+WyRqfbFaVeYJs74BaqutUbfznsqbzNipgpGCMqcpGA5TBFAoPxV94aqEOPuwQZRLlesJfLm3BjsmV0QPz+/CJXaENeUfilSBQMJw/t87/b4Xdrfb5Oxp/U2AeaxR4wj5oTOPRLGrNWrRWVavafG9QuoHkZFO4IX1sRq8+Ot2G5SPGH8CIsHTMrxEoUaU/APKOgDLQaYnMAJQGQ+kK5oDh5R6djTMADZSRJX8oH2VwsFaeKRIMBgAPRBdEHf6yjQMOCSPiAC58kp/O6UBeDn+BiXJYbcGcLS/NOJBOZEencWOH0WH5Kbgsx3MDTNkYBe8I5GXpKvJgaaIbf/CpExEHv+Efx0bd4d2NGPcwVsgIQw1QHyJ03oXwtuBMZ6c8N9ykUe7DDz8cpicqZcSySGjjzMEjH2vieXHooosu2tEm4NButLEDxp+92Vml4m0M0J60GU6JfABnZM+afC8fA4TckZ3LCZ0hAqXdXUYAQUOlAQOfqSkA2UHT7zEK9eAEHqkXMoYGcmWqijoS4e6//zwdd9zxmj+/bPAWLnxOm7ds1umve12Y36V/RaNxtRvNBoIbi96J4lmlsrG3K0znTLJ2SliVYvmM+taslNZtUrJrSLLoffD5hco01ii57yw1nnqiqvbZWwU+92fywHmMIeAolA1QWe/u1smnnKyE8c08NitjaE9qVm8BSxmY8y5q3dp1Jqc5O+RJ+yBT5I58oEde5FH5siOAfiJ3ygXAXbhwobp7e8J2y2FnSoN8Lq9U/5CaWqxf23XJ8FkautL0bq+ZM1RjxgpbzVequoYHpJoqNZlhjppRxg53D/bo3hee0MSD52hLql8b27YqY8bz+c3LA/2x1UlNaplgxn2Gjhk3R42ZuCaOnaKUObRCPqvujrbQhs0jege/m00/mDmoN91Er4iV0RtGFY3NTSNWuqwjPFRnKs71i/w4cmii28iONPo1tmlP9vYpxKVfrdikyx/tU1fCnG+0z/SEdxgs+DTOTYtVyterutQXVkYNF63dolUmKR4A2CgnPFswXiraw+GvMv47arpHYMpUShljDZo9PqrvntCotavbNbmxWqfNbtSAedVJ5kXv2bxd73usR5v7GvX5eSVdflB5vTglcUZJ6PAOKA6dC6XD+KNkCBRFxBDQEUkDj7XeGOvKvX1QUIwFDepAOXRuf+vW8/OWLMbOjRL5UW7KqjT+3CMq9vXBAPmZpqDTe6RLfjoCCoFDIz+K8vvf/z50DvbhAQ8A1w0wRpl0Dt/bhw5GfsqhbOrtoxnSeI6AsWO6wPlEeYmeeSOTNMrggE+ciUdn4GG4MIAY4EqazKdWRmaUwX3kyRmgHTDUzEt72ZTDaATZEz07TeTOOv8PfvCDO6JaDuTESMxpgss6al6I8rKgSfnw63wCXOP8KveiIdpCnrSnj+SIVFnb7W0BOJ84Q8okP22EHtKJiSqh74Ye2SMnVtr853/+Z8DFifMmMi+ucU2dKYdAoHLUE74Ju26D3nzhm1Xi3RazjTay17aO7RrbOkHxpJm7uEW3+ZzaFj2htlvv1ZhVW9S5/CVlp5izNsfedOIJGn/oYSqZYYsaT9s3bVUiFjf+zdhaYEXomyvkwrp8dMyBuvF+CevS3em7nOANB+vyxNjhwJCTyxNHjhFDnuADtDujHpypyxMgjX5APgBj/9iCBeqyNj7n7HPMABmT9o+dNXu7ejRh8s718zwjedH0bv/581RldcwUsxos5rS6fZMefOlJLSps0+PLnrPgPaGZ9RM1O96o95x8nuaMnaRaCzQTiRqt37Zdk1snW9CJ6bY/U9+NWzcrXp3QRAK2IkGDBSIWMBCo0Y+pJzKi3sjCR/ocyAO7UjlipG58vB2dd3mQhr2Aprc7NNFt9IkvhVXKaVcIj5rD7MjN6/v1kSV5DWWj+szxTbpoep1ue2aFTt9vhuaPbdTqoQHNb2zSJx9erZ+uSmvI9KbELp+mUNGCjdzNWRbDLqGjYDcveb3yA18jRkONiPAv/FnH4f+qgjp7s+rqs05qXjgaieugCWO1ZGu3NWadnulJ6451NnxOFXXMPnG9fsZ4VZlxQSExMnhIlAkBcpBOh3fj72mhLiZcOiL5iJY90mTqAzzSEDaNQn6nCT6NiVF1PGgyFYQiYGycJkNt8tORSXMaRLuVaZV8ojxcc2BwMAY4D3BJIzoEh/ldz09Z4GLUmDYCj3vwhKGnM3ENHmU7npft88HIzmli9DBWpDk/HNQdw4CjcTwcFDTh3/kkzZ0ZaTgL6kIecB0P4GElTtvLJh3jgOyQqafRRjgVpn28TchD3UfLE0eBAaIjku7tCb+eBq7zj5PhN2nIAjnhUOCbNDoiESztDn3SXJ7Q81EX95A7AD7feP3alVfqyq99LRh16sPKmk984hNhxQ0OkogWeZIfR9Fn+j9+3Fi1wGfCeK+tsah/i3r6unTU0UeolMhbBDuszMoNGr72D+r95s/U/9OfqfcPd6nzpeWqmTNP9SedqFn/dIkmfORD2udd71Ru+mxVjRuvyTMmWV8qKVldq+HMsOlBlcaOH6doTTzsXZOIx8KXpugbXk/O6B3PENA90jgYAXGvUufpVx7weBrtThtNNdnx3W10D6B/EEh4W4BLu7eOKnvj5k0a7B/UEYcfoeo6c3KWlkvYyDrdrsS4Wq0a7NAzA1v0g2f/qB8u+qOuX/WgbnjxYT28YmHY02dMVZ1Om3ukLj3oXH36+Lfr8hMu0nl7HaWqTWmdfeJZakg0q66apdG1GqR/TGhRTb3pZ731Iytv0Hivra3TePTbHAR89fX3BX5d7+AT3mlH1y90Ah1Gn+gzlfVkVM5Up+sXaTgK+gsydpqkEWAQSCSTZTzSdzmqbARnEXyyoU6L+4d133pmS5r07OpNSud6lbHRTktznTn6iIoZO6yNHhgo6ul2C5yjNYqYwY5aWsGcp1lus93h/13+cHj/wDn/SIhmRv6zwwwvafyOwFQZong/8+iX7xPTP81gi9ayIefAMPjeKwCC92kfBOqA0tFQGBA38D6vyNuKDkT+KDj5oQ/QkExpYFj8GsPg+7G4YkMTY0U5KLgDdHyqAADPyyeNxneeMErw5ENj0pj2QLlQnEqgLFckAL4YjRBxYLCcJoYeR4ihA0hj1AOfvN0MHkB+onx/u5gIBVzqiVFECQE6NsYO+UIXAI9oGoOKEsM7MsJxcKaODhhP3iAl8nUZu4zggc4FPQ5GcewAytpzDA60KB+6ODkH0sFjFAeeA3WEZqUucA1d30MIoN2JamlPjDEAn3RCggPyONBGtDnbbrDaBvkiQ0ZMHGH5pOHBZ39ndzC05eDIZGKh+xrkNHWGYsmEMrHystXubR1qHjtG8SYzNBYYdj7+tIbuflTVS9YqYZFx8wlHq+bg+SruM0tDDdWqmzFNJb6CB0NGu72tQ0Wjg/Nl7pi07ZZmQtREGyVYIknatn1b2JiMfe49LZPLhkCkUp7I/k9/+lMYSaFf3h7enhg8B/oW02Oz9t6rXEcbtff2DoZ98sMIwyLpiBmhITPmnSaPWXuxXYYZHqZ5TW7dndY3rOyoBX9EpMmqat351H26e+UzaqstqCea0sauNk0fP1XzJs3UoRNma9/aSZo7bi/VFGJatWSllT0jTAFRo8Bnb1+YrqquN2NsQsKasKLq2eee1WmvOyOsKPIwlfZrbi6/42IMWf6otmzdEpww/ZN5BvgkIgcHObk8eNaDbtM/0QFkg95wYEMA7wu8Q0E07/oFIE/6Jf3YAX6wYUz7WFgd/qJFnhqYGYxaJG5nlsnHsJcmr2tXdOqyBX3qN2fAK3fBfgbgTN+m9iFXqG8gNILCicvdAS05etrnFSP/IOW/9qB4nkyH6zKNcOJ/awReFTe5qZBN65SpdTp3X+bYa1VnAscYYYQwyjQAHRKlpCPTaDQI6RwYMg4MC54TY4CRpWHIT17waCQaAwNKmh90Dh64+jVGj2kCjDzKQOOR340mURBp4LqHd0cBnpdPdEB+0uEdPAwN0SH5KYfnGigSTs5pelnUERxPZwhNHT1ahSZGiDIwiuBQNoYOgCb8ke7yxPh7GeSHT4w/PJBOWcgYmvDvNJEReJQDDnnpINAFjzSXMcrN1hKV9cGI0DGQKdfQwdASMWGEaBNocQ85+VSUl4/jYiqnsiwAObiMOaBBp/NtlcGDT2jSbvDtNHEelItjuuSSS8K87X333Rfy0JGZw33ve98b5I2ToE5B7jUWnZkeZYrmzKZMVoNFkbWWpwp5DmU0abZFyfXmFId7FLfIffu/XaXEnfcoevvDKi5eo/nnn6OtY2u1bM5UnfyLn6jhjFNVa5Fg7cxZ6i1FVD++VWOaGlVndBvY0dLauMrKnWQ6xqqbRhvms+qm2gw3cgr1tLJZOQPvOAmWV9Y3lEdp6BxpLiN0isCK6BMdIw25YODIT/9yGaPvrFjae6+9VV9jsmtoNMNeVLaQ04yp09RY3ahxdS1miGvUZSOPcXtNUU9hQH1m1P/r6Zv09YU36LpNj+rGdQv0wMqndcCBB6mtvUOtyUZdccGl+tBh5+lfj3273rnvqTqhcY5Om3mYZjdMVFMCXaxTV2+3Zs6aGfjjWQS8Ylc4jzcnV8k7I9ujjzxKdWZD6uvKtgFDXa57rcmk3O6MWjhPmmxyGtExdIGz92PukxdZuW6SjrPEroDnMuJgZEpwQD7nCbmTH10Hx9Pox4z0CYUtbLfD7KE5UL45ZhZRcbsO98z4P9+V1p2bWe1jd0oxc6DYUwtWKmzqLr+Dzd2DwzL8X1/tU479GRUYUaITVv9YdPLPc2L66PRoeOALIGAicgwlCghgWPDGCBQhgwNgWBiaImRwUASG5DSoz+UD4HCPxsEgAFwTKVbOVXKP+T4anQYmP2kYK2jQ8E6TM96cUQdlA+BiAD3yBwfaGFCMLcaENOrF/Dh5eTjrNKFD5E+n5gDI75F/5Xw484rUu1JGRP7IhPlnlA3gzGgEI0ZeeCQPkT+dA+UmHaeDMXRlBcAFz4f+4HHgJCjP6wgeHYao+fTTTw9pAGccEjy4nDg88ufD2l5WiKhHIlXPD58YZYyVj9ooi/aFX/TBcSmDtvN6ciBzDmTHPR5gXv2Tq4PcwGNHVaYg2PcFA0IZlREcHZvy5s6dZ1FZQYmUxUwm7o3pTu3V1KKoRfDJji51r1+tvoUvKpmJq2bSFMWPPUSJYw/Tpr4ejRvTqnqjT/SZTuT1wrIX1L5hs84+8zylrTNnrYOhPcNdPWqubVCUtZkGlIt+UU/aCT3gII17lfLEqNA+pIW6W/68yRM5NTUxYirLDVz0juk2giGumV/v6ekNsvb2BHLmUBghTZ8904x+QaVCSqva12tVqkvrcin1G83l61cobWWMq2vQ3mMmqFXVevORr1NLLqmtvV2qH2cRtjm1hKlitcng6eeeUV9Hp1570snhQXPe6s4WxsN9g2oa02wGzuyApcHByjWrtZ+NOGPRnXPplRE1fJJGPyCQ4HkLsnJc5IR+eHtSP+pDftcx5El+7uEMAfIy7YwsSPN+hOPwKVmXEfJjJMVmhsgfID8P2nnGgb3xNPoWI6nwwBdbZ/UuxaNad/VvlL/i2yrMmKDE5y/V7PPO/r++2qdsvf4OwBKoWCStGN6qkC0fxjMvfrDqR9khJbIDNjCoMxwpmRs0HHM01nBEaQiYRkHApFUepIPj1zSM42H0uMaI+H3H4eD36HvQw2h5OmfH9YPy/P7oe+TnqLwPP+TxfKRxBs/zOx5plfScjtOkTpV5na7j+G8Op1lJp/JeZZrL2PnxY3Q+DvDgw+vjaZV5uQcO5e+OJoene146C7L3/KRzVOZ7pXTOpFXyRNnMpZoGmpEY0M0336LPfe4Kfexjl+kH3/2+GZh+HXPcUfqvX1+rT37xX/XJyy/T/ofMVzqfUcYce8R4StlItJ+Xn1I5s37mZEqmVwnrLv29qlm1Ubn7blfPV7+kyIc+p76P/Zs2332f2vebqPw7zlPPx9+vqu9+XqXPXaLsyYdpKG7tUUgrk+vVoFIajLBCw/Q9yzC+WjnjX9mikqmiYsNWRyvSLnfU0+vq9eRAbq43/CYtk7P2tXy87MWLUwVkht5Yv8sW7TAecgXrG1avUt7awY6c9cVCxmhbgblMwUyKOREzRN1m2DcV23VP+3P63ro7demLV+u827+oN/z2c/r0I7/UH5ctMsNer0snnaAvTjtN15/4YV13ysf0mVnn6PKD36x3HvB6JYYiGuBFL+MllsqYQ8yYbDMq2oiBh9E8jx6238NFq5/hFex3LmKHCSCXS6tgow0bypiNsHtmIEfLgrO3OUelLDydM2mV6ei843veHbiUZfyy8oiPxMR4g814H0pn1G84/ZZOe7GCKs9LdCZDvgWQSqGfMeOTQNScbdYOw0uHIJcN5czume/i3aZ0/4ByKIABH2pff9t9WvP5bypZl1LhyMmq6ehW8aXVYSrKcijBsh+jo6paxeI9Zif7VLLIg4+9lIrDKqXjdp2266x5IUYGdlLGDtMzcxjhc2B7CK+IWfY4HHsGPMQqDtdrZnNR3z5hvFZtG1BdIqI37jdNA70pzRq7r27bZsPtxzvV2W0Rrg3VZsza+VUkGoxIhsisEjAuRHBENw5EoETlDIFpSLw8eETPDP8diD5pfCIoB8ohKqQcPDOdigiASIBIl+jQgaiQKIrRiAP5wfctoaEBeDlECCiaRxxEIpX5iV6ILCr5BIgOfCqG/BykQRNevVxGGD7d5UBkhDwqy0Eu8M9cOHnhkwPD61NeAJ2AA5pMsTggI+gxQvD6EMUQ9XhbIDvwWLtfWTZAxE0HpHwHZEkauNDwehJxwVMl8IYrzxwq2532pS6MsCibedvPf/7zFgEuCc9VmPb68Ic/pEsvvVQbTXZT9p6u+lhV2IhsOJtSKRu1sueGT0rQv+igEeNz6qQJYU64d80KZV5Ypn2+fp0SfRltP3wfzfjUO9Ry1Fs05kOXqsvkuZfpCH05wmF9Lduf00zj0+fSg8M0IzZ16rTAu+snu122d7Xt0BuAuvtDZH/WA/jUDTLhjMwZFUPfdSEsmYxFVGWOb7qNDEeqFNaat23t0IyZI32rrJ4qjlmgwTG12l7K6Jl1i3TP8sfUVRhWU7FWZ+9/ol6zz4F63V5H6q1zT9cHJpysAw85yDJZ/7d/29Hj3h7NmrufFWkRvRk1RmvoxOzZO7dGB9aujYV2455D0IVMWnOMd0+nv9B+tBsyom7Uc2BwIPSNyvxMXyITj9IBdJHR6Wi9Y7TLSBtaAHQ46Hc77ICxykPT6ppq7TWD/fwxoMaTHYxIp7aafsGTybc/nVJ3b5/2mjzVRImBNklb3kUPZjRv5iTlB9Pq2rhJkZzp8n2PKPXIU2E1F6Om6PhWdVs0P+l1p4T3NrKxhPZ60xnq2qtVq750lVpXdGi42gy4BR8Fc8is0imactUULTDpGtBlx7Xq/L3rdffzq3WB6fIBY5vVnhpSbU2zvvNSt77xTLf6ky0qxOss+M4qWjQdt7YpjbT5LrCbxD+zvYP9sS/EHv5ZRqNmHXzYGO/tUDqaVEfKHFg8po0DUVlgoMWdw3poPQY9olMnlHT0JLZIKEenHBhLOgLKzUHnoJExdAzbPB3FYTqGBnU8FAnDVpkfHBSLjuVplIMy4VD47fkp24f/jouTgSZTTp4GPYytG2nPT/kMGVE0T8Mgk9+NAB2EuVf4xnE5TQ6MKHUEuIY3fwDFMJZraNLp3PB7ORh5ynFn6PmpEwrveG4wUXA6B+kYYxwUNCvlBE3vbJ4fHqHhbUFZlMvDYabbvGwOHC88uOzIh9x9lQROBXzKp07U02lSFngYP+TJfYwfU0F8RIN3JVgGi0G4+OKLw7LZD37w0jBHX1WVDPg93T1qbWkyzYwqb9HUkHXioY7tGs/9pSvU88AC9d35mHpv/JN6LJLvXPSM8i3jNP7U12jlQVOUetNJOvKD71ZV8zjFzYEUclkN9fSqrhY+LdIMQ+hSeOhK+2C84B/dxEmhH8jJ64OR7zN94DmGy4n86AiyqJQz/IODTDhjOHqMJvguJ6LRvr4eleIWv9cm1ZnqVW9xSLeveVz3bnhS9698VreteErfeuwG3bp1kdZsWqJpzY06atZ8HTdlP7334LN14eTj9JYDXmOG/2BNqGpRQ7JOGQtnN5uhbx43Jvwu2vB9YLj82dQxjc1htA6P9C34REe8PpxH9w14xvjj+HFcno6ThCa4nhdcAkAPDEjnIG/U5Du6b0KXZ3zejznQuzClaX9cQ8efiZFOGmV1dneF6ab6eit/OKuYOfO+tg7VVMcVJ1AwGQw8+4IGF7yogUeeVcejT2qz6cyK39yirvsWqPDsYhW2tWvrljUas9/eqtt7hopzZmr8W8/XpEveqTHvuFATznm9mg87Qhs627XfgfPClFfajGt88iRNffuFGvPxS9T6sfeq9cQTTM/Lo7AXuvp067aMUvVNem5Lp0rmNLvYKZlVSzbCeLE3r1XDBT24PaVlfaZzcaJ90wHTceuZVsvd2+yyRcd57Zzzf+Vpn7Ij32OI5K1Q81r5RLV+3zNGV6+O6L9Wx/TGe3t00YJuHX3bVl32jDkYJVWMp2WjFwOr8IjHd09PJxp9cA8cfvuZNL/vXr7yvp9H/+ZAiVC0ynu7ywdwvbs0v/YDmpx3R8cPYHS5/hvg7HWtPBzHD8f1/KOvR6f7PaCSfiVuZRpnr0/lMTpv5dnr5deVBysuysA9b8udvJGXw69xCBgHNjTjWcKXv/zlQPeUU0/TlV/9ur737e/pS1d8QaeccpxiNcUwrGbFCcvdiFwihYiqLSy3wFaZnjZtvvMPWvPuD6n4wc9rxWevUsyG9a2nHaOpn3y7mq/8uGZ870rN/uznNOX446wDxhS34K66EDVSNriusg6WpF7GfcJkkjDeTTZRXqixgMd59rqPllH4xB6HdW626kXfiyaPvB1sW1e09BwP/wzFJBiW7cXy5c7HVsYxu6624TyGI2sOZ+twt1YPbNWVD/5Yb/vjF3XCzZ/WwVd/QF+++xp12r2jJ8zVhfucoi+c+X5956wP6553XaUbTv+k3tB4jE7b5zVqidar2pxZKWbGsdqizbBFsrWB1bGYNP7MQNSbLGtNltV2K278hk8bGkQN75X0xw/SAb/23372vJUH6YGuyaSsKzuPnF1nrNwQkFqbIB+2iclC0rdSZihW5KOMRid8BMX6d97sAwdbJFhQw8fPcxYd51MDKgz1Ktq5XdnnnteSD31Wy8+5WE+ed6E6/vkz2vyOT6rt2j8quqVX1ZMmqvG0w9Ry0Wma95mP6JAvXKYT/vNrOugbX9TWc0/R9I9cqnlve4/qp9qIJlFvcmT0xxvABRsdGT9Vpj915ryqMLrGp+lVVdRkO2Kmi8Wyw+LjWQU7WOsfiSQVpyFsJJCJNOvqNXH9fHON3vNoj064p10XPTaoix4a1E2bY0oncHJFkwnTSqyO+nNQboNK+Asveb08w18LLBcLjNGo9jNqQ5tIPqfLZkd06URTZybIDPDQTHP4S0EAisGUANEjEY8Dnp4Iy6NK8MhLNFC5hwY43CfSdgWkHKZOiCpJoywMHVE2Ecfo6RRoED2TDwCfaI1RgoOXDz8c4EIbfjh4YAsflPPQQw+FqSWmKLye4FIWkQnRIungs+IFnpiS4ZoOQtlES9ACSONBKpEY67iJagDw4YlpBn4D8OnTRj7NAK+Vb/hSNnhEVYyOPEKnvBCB2b0QWY3wTuTPC0x8bN3LoT4+RTNuXHlJLPnXrl0X6v+GN5wXomWUn+idNmbqiE8NUjdWRqAH/lISjoDmS2eHlbPOX2tRUQkjYIlExW3brD2tTkMbNqv3jntUtWGror0Dqq9t1Ph3n6/coXM1aF2ybc02TZrFMD8XjDCA3NEP+KBOyJMHvtSTqNIjUuREW8K3A/VETow2qR95+PZsb6BZp/qa8sfS2XtnxfIVWm+jhBNOf60iOau3GXi6WffggA3j61TDsDlpHTpW0KLVS8JD4Ze2rtBL2Y1qzwyraE5n/sSZOm3KfM1vmaJ47Tj1berQeFVprEXkGeORvExEp6yd0EP4hkfqdP/994eXAKknafBK5A7f3p4c9C1Gh0yBen7qjX4R5XPNQbuji4w2vW8ARNnoNzgA+szCBdIpn3IB5ApN5FmpNxs3rNfkGVNQbLMdhmd2Y3hwWI28/tqIzpvhNOM+2DusF5Ys03EnHhe2pIibUU2YE+hcsUTJvn4NLV6qgZ5uxbuHVFzTpqmN45SriWniqUcqa048O6NV/VPHmt6PU6zAeyAJbdy6UcnGWlU3Ntho0eRmgQrPIgrZjJrry/J0mbBl9ugveTEyrpQnaUwn079294YvU1TItImpZmzGbh748uVDu1nO8LdAmMVBl3ngW9R/nTpj57TPzRsy6n3ZtE/4/2/8AyAYiNo/E6Ap6JFW3yObwpUJvjwvx/QDxg6hcZDmRpEOGihZOsrG4fOsAIYJhWI+mLTQEU2R+U1+wHFRWgwgNEijwdyoOk3KJj9RqD8H8HQa2adOSONMfhoSWgBnj2DdYIDHPCXlYFjJ6+XTmeiYHOBxoDTgemcCj7JJ87LhB0MLrzgZrxOA7Hx+HKBu8ImRdyPAPfjkXqVhgGalLDkjX86OR9mUx5SGP8MAl84MP/Db3NykLVu2hi0gfMoL43Lvvffp1lv/EBwHbYfz4CMk7IHCS1NMWfEMAr5C+RZpp7NxVcXiqk+W1P34w6q+9R5Ff3qTxjy+SKU161TfXK+xZ5+mwmtPUPr4Y9XwlrNVmDTV4rAapS3IaMt0avwkazfrS6zRhy5lYygdqBOGCrlQf8DrirFC9lxzUL9uVl9ZIACf5Q7P1Gd5M78qG5ITexYtUt3S3aHhoT4dNWu2ulO9eqF7o57p36B7Ny3SbSsf0xPDq/XHtQu0OtNmRjyj8U21Omnfg/XmvU/TxbNP1vn1B+mkun21zxgLWqK1aixGlerttqjWdK2xykYPpusxa3tzKsi+0pHDO4aG+XFvS3inncBxneceh7c9wDX0vL+RjwNdQGe9b3he7xsuI9KYQiSIYn6fa9IpFxo4d8/L/vxd6OfYViVNcjzXSFjEXmVtN7B1i7Jb1ilm7Zy79yHF7rlPzc88rbFLFqvw0MOKWvCWW7Fa0YGUxlng0DT/QI078TSNPesspU8+TqkzjtfYC85TfsYcZWbP0daqBrM8tWqK1SprUfdAVUHtw+aIa5tNv2pUbbzVWLdhxVIxb3WvKe+/hCxxaARmyJNrT6eO1MMDSH6Tho75ViHgEoB94Qtf0M9+9jP9+te/DiOegw460O6x1HPnxm6mjcFe0puxpH/LHxTKTqSkmWYOz535d1zqGbPGLPHSQqnGhme8xNDHC8tGotE82JBJgrUFdTa8SduQZkBf2LdRnzygwSL/sldDEf2zgw4Ij6gWh4ABRWEQHsKkI5JOGoKnMTB2vGnqeCgihs3nrgEagMjO9wDy/HwKkWgTxSWNsnneQFmkkw/gzNw10Z4DuJSPQSc/QPkYb3jioSf5KIdtC+hYxx57bCinEpe8dDAH5rWJrCifjkJ+OhL1RgEB0nh7kygOmh5FcSbi8iWllMHB/Dw0MWKkg0f0yjI45ASf1If3ERgdwQ9p5KUMwB9qA8iH75l6ZAMexoKlcDfeeKP9zqtvMKWvfu3fw3rsP9xwsxnLJr3urNPDQ8mBDM8CujRzCq/eDxsFG+FE6nXXLbfpuNecoMaWelVlSxpeu00dN92sjmcWhWhw3LmvVfMpxyoxdYKWrt2gg/eZFx608VZVR3+vuto7tM+MaYqxRa+pcTqV1YZ1m7TfPDqhyd0UHF6ZY6Y9kCNvk8Ys4lr07LNKWr6DWDpr/IObKVhEbEZx0qTJpsqmMyRbRL94xTLNNKNWa8aBFRtFq/vazRvVMnGctWedBvND2p4e0h0vPabbX3xYOWs3Nmrcp3GSLnnNBWpOlzRv8izrOxY0WPlMG2zf2ib25Zk6eZKNbKyguI3YjGbM6rHX5CkqsTLF2mXTps2KG72JEyyQYQRtfGat/O7urhDcOFA3thVhCg3n63pHIMC9yr6FscI4zdt3bliGTcDd3dOpHnNys2bOVtzqSHjTk8lq47bt5Qf6NoKjTjxY37Rti8ZPaYVlk1NeiVhSTzzynNo7O3TG2aeHqSNGXewO2m0Reut40+ViTgkrN9Pbrw0vLlaD1Xn7DXdpnDn7dE+/+iNG5/D9NMny56oSapw1Q0PG2xOPP6nXn3NOWMkU+pfp7dbN2zR+8gQbFdKvzfFZWVs2blDCApYJEydYRG+6bH/rN663IKZaUy04KJlxj5mxXWeOpXGMBVtjTb8JS62MfIa9kgY0rrUclCIn+ge6jc7jCD2d4BWnT98kgMD2oF/0L7Y0Ieg54YQTQp8jL++7/PjHPzZbNF///u//ZvyWdP3yHn34qT4NWdTPDglFG6XSrlH6tfFeiJljsXphxy15j8EoWK13Xer5F4z/nkMpalErS6FMGHX5dj385v10UF1cy7Zs0/SWMbqjN6u337FekaQZ4kxOn9u/Xp87jCmSsqFCeHznFAPmgFB50IdhQkG5BjD8DEXptN4YGHQE7vnBRblpAI9iAJSECDS8dDFCjw7Aa/wocqXxprEwbkydUA4Ar0SllcNiDow/5XgUCU8YanjyfWdIu+GGG0JES3TrNMmPklDHymkn39uHsigXPikb418ZXWDkMcx8F9hp4ixcnm6oKYd3AnAmPhoCzx2Xr4MGD4eC8fdySMORARh/x6Nc9roh8sfgM4VDRESkw7B4r72m27CcqLRKLy15Xjf//mZ96MMf1rjxZuwtSjVzqY5tbZo+wQy1KWiur0epxS9p9R/uUnFzhxkVi8DmTdeYM2yIvf+BGjLDMMbkx7QPGyqWMnmtWsPePvN2yAiZI0/e5aBzGvcWpQ6HQKJyug1AntQbvKgls+3vY08/FdbdH33IIUF29AXWv3dtb9OUqWZ8A6J1eJP9c4sXqWXaFC3v3KTFHZu0eaBHS7attIbJ6KCWGTqkaW+dNPc4rVu+ThvXr9PFF50fDHvEjA3TVus3b9XY1vEWbZZHjK4LtAttT51oY6YluUdaMHRWT9IYhTEt6XVipEnQgoN3IB970TCN5safNOREvX1kShp9CznNO2B+WLLIZxK7tneqq7Nbs/eZLbPv4XlBtj+l7ZvbNHvePuau82K/fLZu37J5k5U9TTaWUJQ1rGZPnrzvFm1//iWdfMAxGtzaHV6M61y1Uq3DPRZaVykx0WQ6ZbJF3wlFJozX3ONOUsSceK6Kuf64+lj0YfalcSx9q1xPDO1jjz0WRoouIytSm80h+qoe6sOBnNB3dNzlxAgc3XY5gYeRJihCH5AvQP9n6oZgj/6EfOkHBDxMs/JWOMGOBxDoPsYfPWMBAjaAvX3OwUmN8MlBoPvUU08FuqeccqrxwqvTWd2welgffX5I6WLcdDym10/J6WdnzFKj1ZvN8Neb3fv4Pet1X4/136DbewbmCl/B+FvjvvOhUcY/5Cgbxz0C6yF1uawGk7VWTFZfP7pBs63xVg3kNcPOTwwU9O0XsiYgw0116V/mNFjkz9ytGQBrEJTd30L0BkJINAjKWWlwGG668acjgIcBI9Jn5OB4XNMwRLROE3xwmc8ljYP8lI1R9OEy+VEwOoMbegcaFEUiHwCub++A8/BGJj8OiFUOTpO3SqlLpaH2slBQn96CxqJFi0IE5x0ePBySR/5OE4OOEeaNQ6dJfkYzRP7kJR3lxJmi8JRFGnLn2QAyYgjvNBkhMEzHuADUh44AsC/KPXffo9/85jfBMbKtxNve9rYd88zInNERPExkKsq0qcboLDO5/96i90ve+55yZ7FIveOJZ9R31z3qWfKSSrOmaMIxR2vfY07RXU88pMPPOEW1zS3hzdpsybTK2pMdGce2NBtFRpLltdurVm8wQ8+znjLvyJwOC/9l419+/sP0FA7BZVQpT36zqSbfg33e5J40WR1gkT9rtXOFtLqLGd229Ck93b5ai7es1rDp35zWadq7ZYpOPvgYzRrbqvGJ+rDGfbs5rZaWVtU32kjXysJZPLPwKW00w3TR+ReGB73YMHpX1/Z2jRvToljSOgZpxgfGm6Cl8uU+HAL3Kg0bjpZ29BEwaeTDqFcaOtIZcfIGMwYPfUAuGDF0olLnd8ppDoGmydiCGBtJbe3v0n5WdmNVXTDIvf3d6mnboOZ8xkZlG6SOAfUueF4aSGuoqV61Y8eF7wAf9vrXavmK5RowXTjyvHOkhloVjIcBG1F1dfZqsgWGLJNUxCLbRFFLVy23/jLP7FCYMLOjFD4Qk6yuUn0D9qJcH6amMJ7sJltZT/QOeVAv0jkjJ0awyA4cDvqrT2NhiNFvgi0MNXnoX+gKdgabhF1Bv5EV9+644w698Y1vDPnRd8qCJ/J6AEg5jOjpx69jN9cRPivBUCwdTaB/53TD2rQ+uSSrjHnZoh0zq7P68jFNqjE7WTLagxY4/OfStJ5tt/ZiKLiHYNj253P+fzbyRwttuFkkOrTOYx4pgF2zpKgYZ7tTi+ZKmTCfGctXK2KeqhDP2H2L36wdI/GUspEqK7XOooBhazQruFhrw96MWaaUvjS/RV88jL3mLfYzoSAY3hQlInagQTBseOJKBadBMHYe8ZBG5I/w3aiShhFAmTGgpAEoPkaRt2H5TWMBKBIOwYfAlI0i4UB8iRrAmc7h85cAZ6ZJ6Kwoh6ehdPBAhIAhpKxf/epXoWPyZqLThFdwKds7IvceeeSRUA7RBNfgEcWQn04MHjTZvRN5EGl7PTGKKDPDTPK5Q4JPnJxP+4CHjJERIxLnkw6BPHBGGIkFCxboO9/5jhmmbr3torfoU5/6pFWSTtil2267XW9/x9stPLZhqekO0fM2G2qnhtIaa4Y7/9BTavve77X4kFYtO2ysDlk+rL0fWKneQ6dpxlsuUPX8fTVxv32DoWTlTiwZ0e9++Su97vSz1DJmnAm9rLos34Tf8RPGWVdBR00LbSTwko0UDjvYonTj3ZLU29Ot7eag99lnbtlJWtpwatAc3zIddODBJhx02kxL3CLV9Rs0yeqeTMRUtHK3DHTpzmcf1yIz8rU21L9zwX0aZ1Hp/EkzddaMw3TKfoeophSlG5mU2QF0kebuNzdMafGMLJvmgz0rNHnqRDWbYeNNV+ayFzz2hFatXKX3vOdia0sb6RpP1GGDyWnypMmqtgjYekFoI0YjGHGfbqT9iMY5h1GoyYPpk7XrzIDVVId+YEk2GLHyh9PhC18zps+wflbWBb4be9311+rsc881A8pOupbf0vs6eq08acz4Fms69MMCq6FhrTb9Ptgi/6GtWxQblNoXLVb3ooXKrlmroc0blKirVtz6edPe+6nFdK71zNeqWMdOozaSsvpMnTa1rMNWR57nLXjgUW3u2K6zL7gg6EYVchpOWcDTockW2PDtWoCVRS8sekHzD9g/TNcFsLTt2/l6XdIcKtsql2WEUeU50oUXXhhkBKC3BDL0Q2wBfR9bwT485GH5MLIF6GuM/nGe73vf+4IMCXjoAz6tyUHwhzMlQqdO3ueuvfba8Ka6Bxe0DfaCfulBFGUSKPLOCo4CeqTtDopM70Xz+vXKPn3wyV6zmIy5bDRqB86BT2ISYLOAJsbqNvOCjBz3FGjxPZj2yZvxN8SCeTgNmkLllbJBh1kFO7Zo5tgq1aZqtbzPhiH1NYqjyOYM7G5YhvVyMN9NMmNnBALz+YI+OiuiD01lDXNZuQG8MQrv196YRNM0ljcyHYOGxcMiTNIxnjQ00w0IHmCEwG83dAC4jCZ8Hh6gPMrBwXhETBoGFZpEyhhFxyVK92gRXHhgnhTF8bKgTV4OFIdrFIVVFygXG9A5T9QTBSPKpnyA8lBWaFZGgES05KdM0sjLEBZ5+JefAMrDUVROWYGLEcF5eD3BgyZ8I0/qhMLCJ8NqInQ6CZusBadjxj2fjGrAOn9VyRQ0k9cjzzyqM095jbo2rJGWrFXj82tV2GiRanNS2WMPUPNJJypvkeCaVRv08L0P6py3nW9lWXSYMlpmAtv7usPIg+890DWiyYQeeOBBc9AHBZ7gE75oT9reHTTAPPtGa8+9Zu+tLMGz6Vl6MK30wJCaxjcracYnXmCnSxvhbGvTrHn7aqDYoVVta7RhoEMrt65XmwUx26vymhRv0oH15sDTxfD7yHmHKGL5ozYkYJ4dg9JiUTq8AC5PDAfyRJbIH3myH09tbfljMvBKcIJc2RGUtiWN/NDE4bsRoV1JY3rB9YaDNGh528d4NmA6X2vGpqWFbwyETqZ0cUhdfOCleZyiGQvMLEovmPF/4N6H9JoTj1ODtV21SX3LqqWKDQ0q2W7B2Jo2RbZ1qNA/qOaxDeoy01NjDjabiGjsQftrs43chxub1TJlmqpjCRVzGQ3xVbKubs2cakFQzso2ufNiU1dXpwVrOxcZeGSNTAhOXG/z5sTpG76YweWEPLEByIY08MEjCOE3fYJ+QgAGXWTkiyigSR70FJtB8EI6fYM2oixkDw6jK+i4XYE2NgR9czz4cVtTqXPUie0ymLOHT4D82AvOtCc0KQdbwehyd6t9HAJV8Hez2ucfub3DK0T+Zqii/crHmlQ9FNElM0o6Zq+EHrUGjBTHK54e0kwLcJumNOkTD24yQzA1OIeSjxB2AZZ52ilUAq9lqOmsrjigVp87qDFsV8odGo7hEcMrBAh458IwuPARqE/7VM5R47WJUCv382eawo0F1wCNQqSLQQOPg+iQsjGUKA1p8ICC0PA+5+75iTpGP1BjOgVDifKASxqNTuRPWdSPcm666abAd+W0D2X5A18UEl4phzlGlJu5d4yK08QAQAvgTCdA8YjyKQeAB9/P3xWe/P7A140/ZTPUZdTFPeizXTHyZQWOl0N+5BspWsTH8DtukYcN+Vdee51SN95hznCqms8+XfH9piuxz17qMtkP2dB+4kwzGFYX5tBfWLxYt9x8sz566Qc1ptlGcqbUfCybL0dNmTzJmC7Lg+iQB5QYC5ysdyRGYdSP+rvsqNvS1as0n314LHoiMhoc6FdnW7tmWvRbrK/SDc/dr/s3PaMNQ9vVUFev06cfpckNrZrQ3KrmnA2tx042OViUZUaMCPOJZ5+2kWtMR7D4gO0QjNMMH1Sx+uOMK9sNo46xYgqBdNqJQMJ1wWXMqiYCBHY0dQfNPYwD9ak0/rQBOJVBx+hpH9pyw5bN4cFva6v1gwIr24xmumxwpo8fp2XXXK/6DVvMQeY0sHK1jRaSyhnuXqedrEhjtYYtghyyEcSMY45UttYctRl2trjoWr1Ze8/dL8zjJ63zslNnd3ebpu493ZxJ0tKqNGCOY5vxue++vHGMzpVlQvSLjKgHgD4zgkW/eebg6bQjDs1XqAHgfu1rXwt9hoib/gse/ZBpE/ohfZnomrZAR4mowfE2IbIPU4omH4Az7UH7eNtRHs6D8jywAo+gEMPtOgfghCmHvJ4G/g033BAMuvcP6oWDgyYOx9OQBw4LPl8JAufo+G6NP2X+vYz/rtM+r/CGrzVQvtkiJlPmpBmhwZy2mXH5weFzdGxTSQc3x7XFlOKLT3WqM28RG+/JG1EMe8hr/xoLaRvG5ZW1IWaTeZwM00GsQ7Yht5llHT82ocOby8sCmfZBsCi9C9kPBIqhonMEXEujQTDqPvVBmkdLeH3Hw0nQiWh4T+PskTu/Ac4oGJ0VJeAauigfxh+F8PwcROk+t+9p0KTRyc81+X21kTsE0pl2AQ+lq8yPMqNIXj5pRCKU7ZEENOkY1AdDAB4HcqMDVNadM3WiI3DNh6wB5Mk3FNotz4033KgvfPYLWrlilRJm9D7+iX/Wxe97tyZMm6hSxkZMDY0hEEiYTiT7rSOu26TeBY9p269+ra5v/1jZF5cqv98+Wn/Y/jrkissU29fqNHGsMsZfr0XezOWOrWUHRivYIufe9m6tMgdz8EEHq8ZwSuYcSjbyGxqwyK6uVgXjMeylYjqzxozVFDN01cYXQ2LqkBmy9jQjl+Dj5KabTBPjMDa121C+Ma61Q9v00DZzMJsW6geL79Qvl92jZ9ct1l7VY/W+Q87ViTXz9OFj3qL9m2doVtMkTa2yCK/Hyk6YHlkHS1tdi8W82rZuUtIM6ZixY0xvMzaqtXTjk/YkAnUZ0x7ujGkPlzsbptXU8i5Gojznbwf7+aOjzKUzPVWw/kKZvKWLHuNUWbEDbh96Y3zUmqNi6SZTTF2DPeaBi2qyvhAxedV09ah/yTKL3HuUWrhUvfc/qY5v/1Spm36n1LP2e7m1TSKqujNeo9a3n68H65La/5MfU+vZr1Nsn1mKz9hLOUYHUyezBljRtAUSeQvUsjm19XZr7JhG4ycd+BzMpJTOFNRc0xL6dtY4SmWGzcn2qdmMMZsMladvy/3Qgy10nz7ECJQgDj3GEOIIWVDwve99L6yauf3228NIE0eKoeUj9oyQcBY8KOU3iyaYg6ffoOfQwqh7YORtQhtV2oUgT+tbAOngkUY/oq9VtqePvulf7lCgjQ2otCGkE0D68mbSvGwMfqWtIo0+5zMSyGW3YLJjqecLnSn9aUs6vNxm4ZqJ2wJxFN1sa5X1C7aBLpoDtjHRSMYQWe/BAT064h7s6hmm/YnWzfsUTCkPn9ivX504W796sUOb+1PalCnqyf56DRd7FS02KJ+EbMp+J1Wb79ej58/RHFO4daaobcb0iras/unJfiWitWE52mcPj+jfD51uzFg+EwqCYg6PnfIqgWiUKBuFckChaCh/Ug+gVDQo0a8DikjjoSwONIovgQS8QZgfp4EY8jnQsYmomfN3ID/KjNJVNiZGnSjd5/tIJ1oj4qn8ZOP1118fojd2lqwEDD0jHH/gC99E40Q7lfsAeVSJIjtQH+pe+bwE5WWenugZeObZZ3XnXXdqmSkt+d/whvPD1rlTp0zScut0reMnaELYK96QrUovPve4xvallLn7WfVv2absxAZNOWyeYlMmasJhR1pPqjMFjWhwaEC33/J7veud7w7lOKy3KIoth+mwDnT466+7Tp+6/PLAA0VhILaaYUSeJBQtYEBFr7vhl3r96WdrPAZqhKdeM5R9xbS2FQb07LalunvxI+oY6lUxU62j956v4/aeq3nNNry366GOYc2Zt6+iiXIEODg4ZAZo9S7fewDWWwTInD+d29sNueGIK78qF/i09iTKrwSeH1FHjAZ5MRQrli/TtGmTzXmMC0sL2ezroccf0ep1a/SBd7wv5GNpJBXdtGGrWidNUFUtfDLrX1THmhXqXbZGE5vGqXfTVnU+8KRq2oeUq7V6TazXpANnq27qRPWYg62zdms9YL6izRZimYz4cDlfzQp7EBnFsnZKv/j5z/WmCy/cEZUC6Cb1xHk5EDDR5yp1lsCGKStWsDhQT1bIUW+CLqYI6RcYO/oqo1v6KN95oG8gW9//nn5CQEdUXDmCBodRLNOXGGYHghiu6R8O8ITDeMtb3rJLP2TqmAUSHpEDRPT0Fx81ARhveOCZmgPTRwRqBKAOOCP6ltsaL4s1+ryB7iM2ABnhlAgMHbAhviqpks/RQIATieX162V9+tDCfqWLFvUXI3rX7LwunlptI9YaTW1q0PJUWpc/uE3P9o0s+dxD2N20Tzn3aH7M6JeftBNzmIZGbcg/nFW3jRD2GZfWO44ao4vmNiqeY5fOeuVidSph/SNVihWY+6zRKiuk06K9DWlWiFjEO5xSKWneUBg3GyaiqUR61qnoWBhVhIPR49rTMGJ+kOb3weU+v93zcu333XOT5nh+gMt9cDm4BirL8bIry+EgrTK/4zoPTtPzA6R7uQ5ejtP0cip5cjqen99Ol3tOszIPnRIcHCQPl5n2oYP0dvfoC1d8Xp/+zGf1hS9/Wccde6ymtE6yqLugTDGq7GCvBpct0Ysf/4yeOPlC9Vz2LcX6M5r+fz6i/X/2NR3+f76sxEmnq7DvgcpW1RoPBUUtco/aGXNNhFhZH3+I72nwFuRhyh/qDv92EPlbOB/W02fzNkLMmk4X4qrNVmugf1CPb35JH7nv+5r3o3frhJ9fpp8uulPbzci8a7/X6ca3/Ifue8+PdfXh79W3T/mAzp1+rOY0762qGN8IgFamQjZlObqMnU8+BAKfpHGP347H2fFcvoH3kTrx2w/ucw70Sxb1Ki6rktUrhMph2+fatKWZrHr7utS+da26nnlU/Vf/QJsufr9emnmIFh15mh47953quvMp9bX1q3rvOZp2wWk65GqT/Tc/qpr/c6mO/MYXNOVtb9eYE1+r2AEHKT9zqkpNFr3mbaRt9Y0aD+y/Ax9s7+yyd7lzYKw5+O318DPGid9Mn3AQrHzpS1/Sd7/73bB0kalAAgoeeBLBYyiZwrzcHPqPfvQjXXnllWFhwBVXXKFvfvObIWrHaRCAYWgJZjCYOAnXVcpz+Xrb+MF9b4tKPh3f266ShtPhANfzelkc3s5O08sh3elX5nU80p0ffjs97ntex/VzJf/O1+iDqTN2Mw27e+K1DUpmItcOZMPigYFcVj1Gi3tpC2h4FvDXHDuIVkA58n/ZUs+I3cBT4AQixlRGB7UO64bT5umm5zaroTqv8WNbdMn9XcpGqlVMFBU15nNVWVPyGstlSh7tVyRVr1K0QfGqwfCiTsrsfjJjw9vhIf3LodX67AHN1kGMOWMEAeH1K1/yQhHxxkzReEROms/5Ez0iUJQJT46HRkFpBAAclJyIwT0ujcDwkodBRBPgciZ6JvrEczv4nD9KSz4APolYGH46MNRjzh8+iaLAJY3ICp4oi3yUw1w2fI9e6glNoo7KISudiyiJ8j0/eJThkSoRDvVhDrN1fKt++fNfqMOGmRMsoj/m2KPDd1NZEZbJFsMKilUWfU6ze4nBnPpfWqGue+/U0FNPady0GRp7xklqeu1JKliZz5o89506Q43xKrNdOUVM4QYskmN9en1Tc5gKQaJpi6gfuftBnfvGC8wBlJ2dhTDhY+UoNbsmonvJeEJLFi/RjTfdpEs+dKlFhmPDy1JEH+u3bVKhNqnF7Rv0Yvda/WHlfVZ/6dCp++uc+SfpmAl7a0K8SUO9rH/Oq765Ec0N+dmOd/matdp/7jxFzJHwAlF/f6+2t2/XrFmzw26dADqDjMJLSSO6wGnrVl6aG6OkydOqZLoU09NPP6NEMqFDDzkkGFDknOGj38xRT5wSHBtAWUuWLNWs2bOUsPw8HC5YpL9mzXI12FB9TCaqoReWK5IuaP0DDyjXa+0yfYJizaaP41q1zzlna0NmUOPm7q1Yojr0t/Ciko3u2CZiMjpmQVIkHtWmrZtDnadZ22AoYvFqbdmwOch1go0ccCqsCCmZgejuLL/khQ6iW/QP9I5RNfqIbhGlEiVTN+bkwSFSx0jTZ1hCyejYpzEYAbPqDEAPkQUjIXSbPkg54OIwKBscAP1kBEsEzCgAWgBlUB645AfIzyjB+6YDZZGP/gFQFpE/K/R8/bynwxP9C1oAdGh3RtRhtDnSdjx/qZzzB580RgM4NHgiDT5xVKSBx0E5PLs777zzQv0A0rAX9F+3IaRRb0aHf27OHyAij5jO/Gp5ty59qk/pktFl21hrq0LRjH71WFNiFLRTCRl98wx5llXuIbC9Toj8LQh6+Zz/+vKcf5jqMUVqzFk1OX8fAACkv0lEQVRkEK2xn1G9bkxOnzh0nDb1DipnHY5PuU2qLmqfhoKe6Og159BkIwCWJPFGGmMGw2EPf9o5nglOh25eMlo55qyKOR3fEtWhTbzpt9OTo5AYaveGKCmNTCMhZPemdGSMMgoBHunMq5HGcJM0FMIfGHlex6WRMNQ0LNeUg6Gm4VEW0sjvD50YKnt+cFFalIlrDsqApjc6dMHD+ZCfdKeJoSYvnaySpq8UQGGgx8EUD7jkryzbp3yYR7366qv1jW98I8hi7v7zdPqF5+v1552rE448QYWBvFrGjwkvRhVy7dpy65+U+NHNyv3gJmXWb1DL3q1qOe5oZczo603nqPbAQ1SIWL2s7K6t2zXGjHzeysznrUVNz4aGrF4WncSjibAXeqijDUOXrl2tfWfNUj5lUaXVsWC8ZvqGDTcXts39zbN/0lXP/UEPrHhaY2NxHbzvfvrDqgX69BM/1Vcf/Y2e6t8oNdRoStNYnTLzYL3vwPM1cZP0vkPP0v5NpqR5G5nQnhY0ZDJp1SSrlM9YGzPqMOPfbW03psV4tfJyFiGlTA9SNtKsrSnP5yI72gQdQb+y9pt8jF76evqt3a3OVp/BvPFssmrftl3FXElN48YolSUitPrbud/0TlVm5PIpk1NWG558WN033qj8g4+o54c/V+/Pf6WBJx5Tw8Y2NedrFa01w7lPq5qOOlCbJk/QlhkzddhlH1HN8ceq9rCDlLFhfJ/VJx4zeRo/7LcPX3wDmDej6+salLF+SB34lGGpULK255u65notrSvsTGl2obYmOCmeqzCSYSUK6/qJ2nkX47rrrgtTMtBBT9Ezn/JgygojRoR+7rnnhqieIIiFE/Q78OgH9DnvbxwegDHFga5CmwP9JI/jcY+yoeEvrXl70Dcog2vS0SeMJUaefKR736BfwLf3I8rGqLNIw/sReZjfh6aX4/m5JmAClwODDmAbPC+2BhxsgKdhU6grNL1saDKFiTP0cjg7zUobgrPFebHo48+C2UirohZ2pXX3xqzS0bjZULOpBOK882AOIMIWHuYQ2HCQ468DwngC2L805x83wmb3IxatJ9MUZMIwo22mWzVZUwhTTCK/PjNCxWRMCRtyQjy3uw8JWIWiZvRjdhRMUc2UqMqE96HJWb21uSc8uAMQFIqDUaahAc4YZYwfCuVAo4BPQ9EQKAURMY0U5o5HABwaATxwAPDBJaJ2oBwaHqVzTw7QmJQFT+QD8PwoMkZ5d3yS7jyBh5JjcEhDKVjBQzlEoNBygHfKdj6hSWTGiAeHxjX0+F4uc4jUiecGPOMg2qKc2TNnK2LRZiFOJJbS0ONPqOrZZUou36IxM+YqcuIBWjm1VsnpU1Vvjp3VLSmLCPrNqNYk42qwKBme8gmWe1oENab8Mhm8Uz6ysO4UomT2PIlZIJBOZ7R8xQrNP/IgpXJD2jrQpcdT63V/21L1D/XphAnzdOKk/TWzYYL6tnbo+Rdf0LyDDtK4uubwaT9W1QwMs5SPQMPGjCWLVE2Pnnx+oWbtNyd84jNqOoJmpcywwx8d0WVPG2MwmJOFP9Jpc+RBe7g8weuwNpowaZKpv9XHhkMsj8xa4NOcrFFVwWRheJGahNatW2m8ZLSXRXspc7C1G7aptGi1In0p1TTY6Ky2Xr0Ta9R04vFam4moepbRrCo/hEPH+3v6NM4cVMIidvqJNbzWmAFs62jX8UeVV18ByBXj4roNr6S5sfLVbBgX2h5jSV25xxfRqCfGBQOIjvKMAn1BBh79onMYbd5E5XkH7QlNcCib+5U6j9ygyfw4vADgURZBkMsTnjxydz3mPLpvUDbPEKgT5Ve2BzSpO+WQFz549uWjFoB0eOKadgegTd9kVsBfYnRARpTvdaR+9G1o0+9I5wAPmuAC4BIcUIYv5gDAdT4rgVE5L39RPweXJ2nQ48Dwk585/1eCID2rw+43doOPnfX7b0OJl+aYmvqLSz0N2TxOwiIJ3ubjE2vzawb11SMnamJdQj2pjJYN5vTtZ7q0oWQdmCdyxh++JZRDdWhQzkaLLXbjFqIUEry1llM0ndIV82t0+YFEa9YVTcAI26d9EBpA49DAGE9fQcCBgvm0Dw0PHtM+pI3e2wfFoWM4gI8y+kZL4NJgPDDGcdDwpAFESRhlf9kG4B7GFufh/FA+0z4orSseaTgZePJ3CiiH4aLPk3o5jutODprAcwufCxHfC4tfCA9lp06ZqrkWQczbf/+wfz4fDUFZlyxbokGLFo/d/wC13XKnehctUX9Hp1oOmquGE45S4777KN5kTsn+Vi5bpenTZ5gB401Nk7sp5qa162yE0KSGYGxiMlepZUuXWWQz06JSU26iD3MS7EfPWq0Wa49ULK+t2X49sPpZ/eLxW8Lyz3GJRh0+a772a56mKWpSbT5hw2ozjAlrYzOESxcv0+23/lHve+/7NMFGJETZWVPGrdY5p0+aGoz8/6+9/wC3rCj2/+HvznuffXKcHBlghiHnoKAICKKgKIJKUgSVJCaCEQNeM8g1gVdBEAUMJBEJikpGMgwwwMAEJs+cOfns/NZnnSlotmdw9N7f8/d9Hnumz1qrVnVVdXV1dXWvXmujEwKKG6+7Tq/fc++o7SqRHVl7mi6IjLGHjaYW2c3ChU9r3tx5YmeNEVD/hgGtWbdWs2eN/R6ACR+14wsWKRKBYW+pmrWHOf61Tz5tk+iUNvztIdVWLVfv2jU2m7FpdiqriXvupszsqYo3t6vW3qqRjDTBnGK5gM1h09KCp5/ShC2m22CcVcauS8WR6L2D7ondarJyzITjpsP77v9b9HmH9x59VCQzbU5dWabAHpAP54NtX3rppZHcOA1wyUTo2Ad2i40RtWPf2Av6YOCDHrg4O2zR7cjtjug+tE+PqOlbwMg4MCLqSE9ms9zHgSEbPCmHc6MsA5HbtpenPiylOG9wWfYhOKpf9oFuOHhQhjftqSN8SNwDDzt35w0efTNc9gFGZvBgVk15h7GiAF/gyEpmNgJNDwLBZ9kHXcDHE+1CH6as15Hkyz4+IFEembimnZw39WaWsPn7/NfpjHv6NRB9mtqcPxZkPjNia/SiZO35zwb+rLyM/8C3PhkP9kvj06M3dpMZFWzaMWoR5U3L+AZNRk1Zm4ZnjWC5VRlz4LFs2Tq4xYXmJLK1fi14l3X6E6Zp4WGt6n//TP324Caj2at0xQyt2qLhFGtqY18IJDMyoyy/JmO0wFEox/Be/TW5vrwbapihSeYcGkTQHEkO93vw9TIO55wyXi68Dz9gnoGRwrLA6+XiGqPiSOTGGiGGdc45Z+n5RQt17HHv0yX/82N99itf1l5v2N863FxlrK4tiZpWXna5Yp/7lkrfvFgP/eZXannL3tria2dp/s8u0vL99lTXbrsqZ8bIyz6pZDaK2vntWt5ozZpTSlnEz8e7YtbG2URWOYMl7B4vWvGxMc4zuaQGrH1/ufZv+thTv9TOPzpZb//RWbrxb3/SDk1TdMaEffWH93xdPz3iXH1o+0O1/8ydlE/adN6mqYkG9JCKvkmfpa5mtWlz7knTbczgGXOyjcY7gy5MllQmpYaElTE7Yr8/OWX3UqY7pQ1mskTy2YyBZxgJpseJZpXTfB3S2iyVUTlrg0LCHGy+Qalc1uxRatswqMarrtOLx52iR/d5q+58y3v18Hd+pOcfflilaV1qOfHd6vnCpzX34u+retqJqp1xgqacdIw63vB6te80X42TLZJGJsuZLHozGfjhD8vMmPLojfa1WUTMcjzBpzoa1drcorzNkE10LVuyONreeMYZZ0Q7s3jLmwejOHu+FYNN8UD0Ix/5SITzne98J8rf+973IufBh9l4psW2R4/wcWRud5QPbTC0O7dDbNr7k9uj44X9zG3az+Hl9+Hh9u94nHu/CMuCGx7D7P2Ley4LsLC80/XrMG+KpsvlNN0vOF1wgPl9v0f2ejqu15Nzz9yHdwh3Ws4/xGdgZqbBkhSDZn0esNzXtyH6ZEZ5mK8mWGDCMwCbfZ61tQUuJ0zVyHGT7ThTz729XW/IbYge6v9v0/jOP0o8frJIImajhU3t5+Tyel1Hu946faKWrBzQwvU22vNjCbFh6+S89cdXQExgPiBUymrpaFmLLReqKd22aKUe6R2N7tbiQ+b8k2qIN0f7mBst0ibaZrRFoRy5JjOConyimxBG9MK6t5fjyJTUH7Y4HrCwrGcax3H8CB/wQ5jzcZhnGjqEcU6j18O8PHSB+bTZaTo+0R7T+C996Us6/PDDo5nJ7bfdpm9++wId9o53a/aMOWrKWz3NSfcsfUGrTvm4Hj/gcD177tc0ea+91PD1c9X4mTP0utNOU9tMixA7utUCbzO8dGuj1GFReLPx2iin17OxybLRTWfzytg1g0SzycPAsCa+Vle9+Ecd//tv6bArz9OXrr1YWzb16Cu7Hq2nP3Wl/vrxi3XOAcdppykWcVt7Z2wmkW9sUos5O/jkGnJjurdzrzv1xllxTibKQo563bHnHz1x/jIc2plm5ZINyuWNXlOzyd+sfHuLEukRNQ1bYLF8kQZvv03Fr/1Qua/+UIvebLp8/8la8+tfqW/dSpXfcbB2+O3l2uvxv+jAu27S3t/6oma/8wh1zJ6jlu4eJduNd6M5bYviW22gzJscedMRukNebMRldNmYEY2MjEadmAiP77x/65vf1Pnnn6/3v//90U9K8kVHX+4766yzImfPC3gsHbAz5tRTT41+kYwomkiU2Q68oE8Zju5Y4Ot6Awcbcx350fE8IztOyPuK41G+vs9wDNuDIzxoS+gAgw6wejwyfYNrz5QBD/kdhxzq06Nt4N43wwwM/tzn2mlgI9AJ6+UyhTQpG5Yn18M4el/lnLJeT28LL8s5g4TzdRi8oRHCKI+cHB02Xm5qNj2YPTdkX1mCwwevHKno2VHphT6boQ8U9AS/lWz9VTZA8ALY5uaN84uxxKnlTe72SZjTjseHzVGXtF1XWvt3lHT49DbtPrFVtWJS16/r00f/vFTr+ltUMWcBeX6hK15h7TapnNaZkM3KjCRVyNgoVSrIxlAb1fpsup/RJ7dI6PQ5uZd3TpBYemE5A8WSUJq/4Uuk41MupmI4zHA5h/VxOmD4YTima4y6lPXEFBHnCh8cEQl+wJiu0hCUB8ZUlxE73O3DPaa2vuxD4sjyFOukXp7MmqivyXJNx+DDbtMtuktYZ7zkkksig+E1caaVc+ZsacbXQJubnFU9ueAxxZYvUde9C5R8fKEye+6iwvy56t52e1U7rUNbNF+2gXehyc6um1123VEj7Cu3IZ2Hmc88/bR2nLfd2K4Ym8bBn+Uxlo9wsMzurLH00JKndeeKp3X/yoXqKw7o9bvspcZ1VR2+4xvUbNPPBEs/JtTwhv5o+a7ZDJVvOvEJ5BGLVP58+5906FsPtsGdaMSmu/Z3tU2BeXA8ecLGD5EZPt+2of44RTonifZZa3pmrz06IiHn7353k/bcc4/oW/k1q1P0GeDBAa1d9KKKDz2mzILnlFy8RMXeAWX33lvtO85XasoENcyYqhWlklYMjGjmlKkWgddM1ppGi6NasniR5m+1lQ1W1o7mtCvJuF5auVw93d1Kxyzyq8Wi6P7BJx+PngnsuO38aPfNksWLdcstt0W2QHuy7Eeb+2/NEo1zpP1xCCwz0J50dupHYjbHkgQPVd0+sG+WTti9hYMjQZelApZ8/IN+4EKTe76cQ1mWLnA24S4W1uKR0WHgknmRimUf7M1h2Ddy0xZeHr7si2fHjZeHHn2L+jGIAKNvsVSJDrwsx/q+gZwMfCyJ8GE5rknwIRJGzjCxIYJBELlI0PEHsejTZWIpiMGTXUn0acdFTzwrQU4SdNg4wbUv3ZCQE507f8qy7IOv8B17JJbBqKvrkwxNHqjzEprzoTz69MHLYbQlvmFzd/tc+XSvTrq/N9rnz8PdGNvhzX5jafPJ5hNiFmSnUvHoR/8rZq+bm8Zb9tnkmn/cOjkPxoytGqplbZtYpzP3maytO5rUUY3pjjVDOvvB1Xqp2MzH+KL14+jt3rrEFw354BUPfe2/VciQzXF/YfsmnbNTu4r88LEplAakMdll4AaCkn3N350/CsXxs97pa3gknBrGxK8FOR44dAYa0xP4GBjOHzz40mB84gBDpvN6eYyOgca3WpK4h4H5WiEJORk8kIfy4AIDjwEAXsh855//ogu/998aTsX0idM/qjfuurcy0fKIGe261SanzSpKo9pw4x3a8NNfqbhyhbqOOVwzT36fCo0t1iZJrXxphUWpbcpufDibSiUtinw46pz78q1wc/p8ahjn/9j9D2vXPXbVcKxorWjNb+3zyNOPqdKW10/uul4Prjbd2mC1/aSZOnLnN2tu2xTlbOBOm9E9ueBJzbRBy6N19EFdaBvvHPBHx/ym7juOPlr8qhY/gEEksPSlpab7oqaxI8LK5uIpPWGD+zVXXaMPffRD6rE2rRUT0QfFVlvdJ02agIXadUHl4qDu+8mVal02qMpDC5QZGlHWIvzaNjM0+8jDlJo2WVWiH+tkgxacvGjtue0224zZgsmEs8KpbjFnC6WSY07V17JZO6d9qA/y48ipE46dl5bYijpodSLhaOnIJ554YvRAmXVq2hgH6jaKLfnnHUg4NZwIeO5UweXjXjhVPgaGTXrCOWDf7kTAxakyaBCMuO5xYByRw2kCg6/3A+7Dn3biOYInaF955ZWRsyLaBY/yOCvu0be8PPbOoMK6O3oCD8dNXyCIwa7JtDtyuj494VQZJKBFom/x8ibtwcDn9RxvzR9ezJ7CrZ7QAc+dqtcdvbHxgeWwqN034tKe1N3Lc6Q+oZ6gQbAIjAGWa/CAwYPBw20EfVBX5PSyJHZR8VE55CIhEzrCNkI50RGfjvn/j2/7JMz5W7tFv4dqRwpliiXt0jqqD+7cqukNNgWzW3cPVvWVh9Zq7SgfAzM8nPomZEya18f58zFF3uCMm4F+fHZCH5paHXtN3wigWJTve4lJKI+Gw9l4RE3CwOnMrmQagLI4WP9mDwkDo6MxlXNj5B6d0KNx4N7wGAedw8vjRKCBMbuBcY9OE0ZbyEmHx+iQBQPniDFg+MxoKHPIW96s0mhRs6ZtpS3mzVXcRs1awSLXtWvUd/O9Kj+xyKaHSRV331ap/ffVE2zH7GxVe491Jhskm+JJo7NWDa02ZU7yxdQxo+VhM85rhx13UiES01rNnP/SJc8pN7VDD/cu0ZO9i7XopRdUHClq20lbaM/JczW3a5rytQatWb5GzaZfljyiAd8Go0WLXjDnM8WMeWy3D4mOgL7Qp+sOvji2/Q840HhbWRtgEuWqBk13LPR1dXcqXR5Vbt2AHn/uSf3+uSf0nsOOUUt7s+L9axV7YaVGnnxesvuVUkWloQHlOxr1/MAGde+9m1q3mWuOvy36UY2hgWFeD1S+Mc+sN7JROukLNtDwtjIJmZCTQIAOS1sQuRF1e4CAcwRO+9CxeZuVtXam5gQPOHTqjGPDCXPOEfvyIAQYumdm6m+UAiPjLMHDuWAbJPav4xiJft1Zggt/bBtaJPApzz3syXGRmcRAAX/wcajUgxmwtwdyUl/6hvMG95Zbbol2huGcwOUevDl6e5KwdxwWA5rTpI3RG/3AYegYm0ZvyEoCjuzIwzkJ+XB+6JoXxDwhJ3QJlkguE33THyyToENgQx1Cu0Me3s1h1gx/hzNQeN255oieaB/kclmRB9nwLc6bgQMeDNpOEznxNT6QQ5Mjz2h4b8LbDTj+gjZ3HwIMPgSB/6rz/3+522ejhu3/WNtvlMQOkUO3CtRK2npSRrtOy2t6s3XKDQXdtLhPdywb0mi5RdlCQmk+KoXwNlvwrKIRYm5icCLCoinDqEV82M7HL39F5mFHDNyVPQYam155woGPd9+vuR/CHO4dh+Rwb3wS9z17o4blgTlfz8BIr+Zp9KvWIeNj+4OvueYaHXXUUfriF78YRRE81GMv/oH7v0WpZpvtaJ1a7vurNnzgbK0682taducjKu+/m5JfOU364qekg81BJNLKjZSULsXUZIEibnnU2oKdL5mKRRuBXLRZygaGjBni6sIKXfbCrTrkD5/XKQt+pq/ferkaRms6bc6humC/03T2/KN0/NaHaMfOuRbl56O3akdU0Ei8pKI5fb4pYjWJ6khVaTuvM4zG+I0dX9av3adEIm2BQqqihsWL1PW7Pyr3+W9qxYkf13Ofv1BLr7tLlWSnmpXWqk9/Q2s+9Bm98OPfqm+oqOGdt1HypHcpc+pRyn/qZMVPPkGrdtxBmTnzlci2ani0omHrnIV0IpKHNJI0B5RLKdHcEC2h4fBwCLzy//3vf1+f+tSnorX0c889N/q1JDoxszW23AH/4Ac/qE9/+tPRGvw73/nOaOmGzwrQ0XFs1I22d3tBBw6j7q/oZMyReVuEOUyUdZjfd/saz8acpic/D4/guBxcQ8dlBA7MM9d+jyM5LOvl68uRHA4/zsl+L8TF9kkhDU84V79P4p7Tcbzw2jMwZPXBwHFDHO6H1544p3x9nciuA792fHDr6YWZe44bZhIyuo4ctjnpFUvamEIAyyX40SgbTbLBQl+7OXkcLga39PfLPjYS1kxhfLnRlMFP1jUObdAuXTFddtA8tTcldePCDTrtwWVaVUqb889GzwnStaI5D/bDrtMj79xC8/MJ9RWkR/ptKjlU1XG3rrVoN6NqpaBztpU+v8MMtBgt+6As9iKzBZIGiISzI1EYEZyP0MCIGHwNksZg9GWLGNGRb6EEj5GYzhxOLcEnEvfv+YNHo7HkxFpjOMITAcGL2YiX50iUz8wBt8CPf/CD3dfecL2u/PFl2nreNjrrc2fbzKBTi9as09Da1dpph20VW9OnZT+5XMt//guNzpypqScer57X76V4Omc6H/sFpJaONmVZ8+dFOst33nmHJk+folkzt1TV2iBlePzAdceELovgssombaoZK+n799+oH/3lKrVmG/ShHQ/TfvN2U0+2Sc889Jj22n0fVTBGG3X5WbsnbVo9w/h7FIWxLnxmobp7utUVbfU0ndgg9rBFVXMt8k0nbKBJ8jq5zYQsimHNsX3iBPN4o4rHRjXwyBO6/zvfV9vaYeNTVv+MiZr1zsNV6WxXPN+oGXP5oJVpytS3wNqI5YczPvaxaOZUpaNYexARE+25jtH9VVddpTcd8CaTqStad+djb0Tvi5faFN6iV9Zc77n7bjVbe9HGfPWRZQ0GW2aGRKVE7rQt7UzUzgwp/JQ2fGhLBgXwuMaW+M4TEVz4E5jwCCNiL8/2ZJZIPKKGN0uVLNlgs26f0GSW8L73ve/l8iSWouDv5aFJBEq7+HIj5ZmZco/tyA5DduQMI3IidyLNejnRO8suzG48ESVTb59NgIe9I7/rCRhLLET0rk9gDLbI6c8GSMCRsz5yZ6snuCyTIDcJfRIVs4xFfUjcI5pnN5PjOX/0Ey79Es2z7MNaesjf9RmWZ/WA8q4nEnVEd8xcnCb2QZuhDxIwAgH8CDRDPpdddlkU4EHXYdgHUX+9D+FbUegeO3S9vDoRBPDV3qp++eyQTntkUPySV7Wa0MnzMvrv3W2WHLN+KevTNls74bY1uqc3LX6zeXOTeXQrT8A6TuT/6hSPvoGeH06oabCi3dpj+uwbJ+vb+07X82ZYX3xoiX6+pF8j1axSpRaVkqnoV2ZGU3EbNMoWrUpP9Y3qmUHpuieXqrMho0eXb1CtoahKrDn6DlA11qSUORWUQUOhKM7DDJzpWj08zOCQ/bz+HlO7kHYIC8uRQjzOwYM/97kmk3CcrLd+9atf1h777a0rrvyF4uWELvvNNfrKf39bbeYcS+Zo8088KX39v/W37Q7S0st+qdYD99fSs0/X6Gknqueg/ZXONET734eT1jgZ+2Nl2EqYsAg8MjRemrOMPGmD2R+9lC7qu0/eojf88uM69PKzdeMTd2l2Ja9LX3+6Hj31Un1k90O1TWOPWuM5c642qPKikbULvzcb1dXq5HUk49gxoRQPPMVb2jZ74U1tw7PYMHrQVLEgYPWCJzV05U3a8PVv6y6bvi/5xoVa/fNbNTSSUuENB2v+rb/W/D9eqzde/APNetNBUnu31mfSGqQT2MjBdk3qFOmSTmDnPMR1nQOnM+Kk+SYRTvX8r5wfbXs86+yz9Z0LvqMbbrxBw+accLZ8b+b2P/4x+rQunwE+/fTTI8eIg4AeztOditMfz5YcRluDw5Frb3/OSa9V3m2Da/BI4bXfJztNMtdO0/G9TIjn90McMnjhtd93h+Rwl4mjy+Nl6+UBXl/PsIzz4BjScVi93Fx7mfpcD3eaIWxT2WWp57epHOJRlhTeB+Zt6XVyeTYlUz3vsFwI55o2AR+cv88b6xPhRvGwJfjW9MzaDVowktDdy4u6d9la3b2G34QeMeFtZrhxJ8/m5Cj6qkvjDUOWqipmRzScqWjIRrJ7+uP6yVOrtNrQ50zt0elbd+jsrfLqSJZUMueQsk6Wtal5zASqmPMqpnv0ntuWa/4vVui4J7u03W9W67tPZ63DtypRLVi11ipbsylBVMFXFOXnHOsVGClnI7z+Hk6FI2m8+2SHO44bJYn70A9xvWFIfm/NmtXRMgFR5hWXX66zP/ZJ3X3XfTr59FO11567KD3Qrw3XXq97Dzxczx78PvU9/JTazzxZ2z/+R03+6EfUuOO2KlgbJM3RZlLmDM0p8+MozebY08YzzaBr+sPhV7PmCFM13bHsMR36s7M09cIj9Y6fn6Unlj2u9++4n/56/IW67oRv6vjtD9D8hsmKF5kNJlVK5VTOZM1hm+xWx5QZVtranl9JepUObRYR6aFqx3RKg7m4+mnvkXUqLn5G2R9fpZfecrIef8OxGrj8Ok1oyqrr7Xtr0qfP1Ovu+pN6PvspNX/gncrtPEcbGkvKmSobbErKPv5Elk/lJtVkUUayMBpFXhdddFG0xx0Hj1MmMmd7K9sgiYbZ8867DfzEJhE8u7Y+//nP6+KLL9bXvvY1nXnmmdFPRQJnTZf2I22qvYCRONa3K0eH+4DkZUnhueN5OadDBua0vWM7bnjPy0YD+kaaZLdBcBwW4tfT8RzC/ehl/dxpe3ZcUljOrx2nXiY/kkkcvWx4L7zmvsO9zHj4ToejZ7/vOcTx8hzJIe3xyoTnJIeRxuPlcC8TnntZPyc5LIST63XINZnNE9j/eDln97K8KJhCLqjj05K6o69dO/1irfa5rV9vuLVfJ91V1NJiU/Sx5/GWdzaVTVMQfVXa5ANfm+grUzKDNUc0kqlqi/h6fXaPHg0OFbX91E49sbZfn39gUKtGu82xrDfsqkXzNhVRGaJj04xaJtoBFNeInZdVRuGVmNHt00e3SOqD01IqlcemLjgE/1aHJxTHVJ9ojmjbE1Nrprc4AZ9KUZaokajQkz/w5YGaJ/BxRkyL/ZqGYQrd1TX2wHdM8eyGWB9NOVnSWfz0c3rb4Ydrzze9QcVaUS1NeaurRViLlmrgf36q+HPPK7/ttmp680HK7DBPQ+ab1vf2RTtHpk6ZGn1Pn6j71ttujz5TvN0OTKttVDZu7MIZ6h1Qojml1bFh/eqpP+n6hX+Ovu1yxNwDdMCsnTTdZkoJGy9Xb+hX1nhnk2Z0pmdkf+a5hRoaHNJOO+ygYrkQ6Z6PZS5+canmzLbpf7WoojnlbCxrdV+h5gkdarZZhNau0+ADCzRw1z1K9a1XJV7RpEMOUeP2O+i54T51zRr7DdxiiU97sJ99hFY2x54z3mYkNoCMDI3o7nvvjd7MJlp/8G8Pik8nF0aLUfu82fSx7Xbzo6UA2ojPU/CQD/2zCwrDZwkBmD9HocOBx7ILNIBhC7Qv56EtYDfMwoj6aUvH42EmS0u0I4mZAMtLPJwFxxPPCbAP8KBNhMaOE2TAligHnCN0femBBB0eULLEAz4JGVjOYOpPZydBm2VJlj7YmggtErgsX1JHLw9NypN818mYLa6L7rEkQTnwsU2O/sCXBL7r0+sJDg8o995770jfXh48ji4nieUY6NI+rk/wyMjDNfL4so0/8HX+LL367ItENM07DSwx8cDZ4eiAJSZ/uOp065eNSPDm2peswGUphu2zPPClzp7gD00SeNTPH/j60jEZfWLbyEqCPstlvmzjdYI2du9LOZ5uu+226AE29D1hc/BBx/AmoyOWfv7l3T4swbMMbEi0ZiWBnzVcngWM49A3lcb7sNuYhkMaSGKc+IhQyRQyyjdghpOa2Z7TnjMnKJmt6qanl+mW5aMqVMrKldeYMCkTClKFSLAqyxZWNhazgcBgJqlFpUY4mVYt2trYYNfp6K1Nft8UxdMQKJdzFEr26acbhsM5J1HGYSRv7BCvHuZwyvo9jiSmX/ySE4132WU/i6JNXsg58p1H6Cc//Yneeuiham5rVHb9auWv+L0KR35I6370Q3WecqyGzjtbqVNOUWWH7bTBqhr9KLPVJ5LRovCxeib4SKMKNmbwsUn6XF92UH8qPqlzn79Sh159jq599Ha9d4t99PvD/ktfnPFOHZ6YpVnVRlVskCzYTKBiBkI0zzo4b7mSzcyMvo02dl7LUDebUVhjM8MoZRtUbO1Sy3BG6ccWqvFnl6p8yhla84kvaPVNf1Vtyx4l3v82NX7985r0/e+r+KYDNTxpgkZMXurAR93YLhm9tGWZB9tLFi/Vtdddp3PPOVennX6a/nj7bbrh+us1wzrtqaeeYtH6Jbrwuxfo81/4vA4+5OCXnSMdiUyUj2PH0eIEcCTAaRdvZ2879EfGFoCTHMczduPnlCGHMDIJmNPx7DycppeP2m0jjp+T6uHgUpZzpw0f4NTP73EkeVky+PUwp+99gWvnQ/L73AMWlvFM2XqYwynHudfReTgO5+CF1+A4zPEp7zQclwws1DH4JJc1zKT68iSXkcy583Fc5+94IT6Jo8vgZcHx8px78nJOk3Iuq5/7tZflWA8Hl3uhLM73H6XQ/danVAWvb/0mWbZsfcScfs4cCO50vOWdTWVrQMsbiW5Mm3jga41i40LNHI2x1SRz4m9MDurMvaZr3lRerKrolhXr9fE/LtOikR5V06wO22jE1iSrSdwiTYsXlSiP4paMpwFNgHIqZyVNocP9+sKOjTprx57Iufg+//pv+3BkGYAtb+FoTsTAKMuDXJwHSubBMFFU+DOORHXMEsKtZ4zo4PqWUDKdlO/o8FLSV75yflSOb5FPnz7NaA5oixnTVV22Qou/f7FGbr9bw3Nna/aXz1Vu6iQlbSZDAz9p0W5nT5c681nVrE4xG+QY8fv7+jVvm3nil6DiyZp+ds3lWt+Q0OPxft397EN6y5xd9P7d3qx8Iaau5jbz32kbSG0wNTnvv/c+TZw6WdN5eGcjdsr4rLXota21TekcUdBYh3zUIiB0QmRXHa6oNjSs0trVWnb1L7Xhnr+pZcOg1s7q1vbnfVpPDYxo2tTZarNot5y0SGC4psXPvaA2mw2097RHRoWtPPToI+qwSI+ZFw9fidpx0kceeWT0aQIcOoMkMF7cOvLIsR/V8MTsim/qz549y3Q/1sl50M5OKJZ6fKss7U6k6fvXSejz2muvjR7eh9sYifZoPyI4T5SnPXlICB5lwSPa40G9d2r0Qx14QEkCRiYaJ6Kl80KbIw9niYaxRewLuv4QmQd/YWILJ7NV7/zgMYvENrFZ5EMGaBLV8gMg0CRBl2gT/tggyWXiHjqmPG2M7Nwj0nYYbQNtZEJ2ErNd3z8PPglc9qUz6/BZE7JSH+T2qJZMlAsv7x/gEb2SqSfXJKJx7Bt9epRMQnYerMKThHx33HFHhMtOK65JyOn6RB/eHsy64O3lSdSHci4nMmAzbDFmqRB9kCjPLJC6u5yuOyL6cJ8/D9+xX2aCJPCZxaGfcMaFPvA11Ml1TLr66qujt/HDduOhOHbjKw2Up33/1X3+fNVTcT43WLB+ScRvPjmWsUrlzPCtT1ggtrkJHzz+Vs/6ZJF/LW7Ou5RUuljRvJaidpnerFteWqsP3fysvvy7J5U3AQqxbmvdUXPvI0ryM3SpDSZYTdliQtce0K7hE7fT7YdP0fJjZ+ryN09RadRw+Oa5OZ1KssGi36xFkw2Rwn0fP+dM78g0GJl7IYxpcnjueBgIR7/nZUKa0Mplxl5V53zhC8/pjQceoLPPOVvZXFp/+MPvdde9d2mPvfdUpr9Xg5dcqefed5qW/fI32uKcT2qHx/+iqd/4kjq2nKOGnNFtbFC2wRrcIu72LHRb1GhOHPoZu8di+APLF+g7D/5KR93wNV2w6g61TOrS5Yd9TIs+cYUuOuyj2nHi1mpItarByjaZgbdauXZ+4NyMsz2bV5vVpT3fqCZz+MxMxuqTU8bqgwFnVy9T5dfXauXnv65n33uy1l96pZbbgFB43Z7a6/Ybtc2Dd2jfa65W67zto2/NtLda+eacmhua1dzZohfWLtbd99+pH3zv+9p1tz30kTM+qt/f/IeogxCls+7OZ4Kvt+ie9XmWa3DA6BPjx4HkctlIJs9j65vIOqZ38GgTOjpt5voP28/biLJ0HHDC9gxxPHt5pweMczp9aCcsgzge2eHeWYGBz/WY7DZTMpmdnt/jOszg4JS4Dx580IfzcPkoC9xpksHhnstNdhn92uvgcoUwz6Fc0OI6pEFd0AeycT/Uk8vg164nhzlf+lZYnnO/H9Li2umTqS8wjq4Lcv05ZShPmfr6kR2Xc+iBi41Qt3ocp0fm2umGsrpcXpZzcF12aIDncoa4ZJx9KKfjhHXnGhwfGDeVGKJ5BsdZ1g7Rt30sTGaL35GTU3ryXXP03JFzVDpmnp48fLJ2bhiVypvv+MfSWCAQprHv+Vuk6N/zZ0tRtE5fzkfbN+P83m53SlvmbRprYeG6oT598I3zFO8f1G8X92m9DRRVtVoZc+YVGzCsosVkQW+c1aTfL12nqxcs017TOvVE76j+8NwQQ7EJXtU+rSnt1i6NWgRA9EgkQLRIlM85mSiKCI5GJjucqMPX1xiZwWOEJbpj1HY8ZgLcx/Adxuj91IIndOG3v6svfv7Lytps5IILv60tzKFN2WILFRYv0dPnnqe153xVvQ8+qeknH6Wu9x+lzN67qS+ZUGloVAPr1ithzn60OKhygV/rKWupzZ6S1uBpmzmtKa7TaT//ir74lyv1wMAKTemcrrdtvZfeu+W+6l5Y0oxEu7p6uq18UcOW+U0DfmmLzyWP2ghfKJRU6B+N1uxj+bQazbB4AYpfvupdu05DTz2nx99jTv6iy7XiuttVs+gpvsMWmnrskWo94hAldpqvzOyZWrRmrTq62lW2duHNX/TGi06/+e1vdfbZZ0e/BbDIHHxPV49FW9tov/3eoA984AN6yyEHq7W1JYrAiIBoH9bjWU9F1xi+69Np8na0w8jg8oYvnYJrbyNw+WUnnAl0WUcnUqczellwiQCJCr3dgXl7hrZAeejigB3GzI0Mb+QGhpzYEk7L8chEn9gH9D0TKTJIsb4ODnJiW8iJs/Gy4PIcAT7gcw0eUTL1Q07KOk3gbCd2miF/yjtNYNzHeXh5ylIXh3FO9Ev7hLpDH9SdvkE5p8n6OLMG50NGn9AhOYx+hZ5cn5SFHnDXJzDKEpHj7LwscvlswvUOLkEEeoG/y+T6RHavI3D0CU2/JmNLyO1yco+yzKR41uN45LA9XU9E5JRHrhCP5LoDn3qTaDf3K9gNOSwLnFUKZpZhPZEp1CcwdOTPpIAhBzj1uTA6olJ5RI+uHtXvV5XMt1uUb953sDqiHXuS+v1jC5WzoJJVl3vM7z4/aM6cSVT0MGAzchT5M3N55Xv+m1iQsul42hx5bNSceV6XLmvQGS8k9fBQmyb3zNKC5dZ4STMu3jI1kulKQbnyBpVTNsWu2GyhmtQHb1+l8+4v67rebs27ap0+crdF+00W3acq0Sd+U+maGRNPuMeedtMIKJhOwzUZQ/fzehj4ZL/2sn7N0UdjMp3klj/cEk3VfnTxJfrwJ87UrQ/8VR857UNKWuNOeORhLXnjoVr81Qu07ac+qW0euUNtl3xNS7raVG1qieTsSGeUtyNfn2xM2+ieyls9bLqflVYmbbp27de083+fpnNvv1JnvusU3X7C1/WNHd6ho7baQz2pRmWsfCGb1HAmpkSD1SFrkbHR40NifAWz2WZTbUmLVEy3KRtsEykbLG1mMvDTa/X469+npw55v1Z99/vqmtmu3e76lbZ74Dfa9rqLVdx5W/U39SjFD5LbrCZmkfeoDSDLF7+kK39yhY5959F684EHRd8Swug//OEPR3uk2X/9uc99LnLcODqPVlzXYUSDrl3vwPy8Xu9kzoHRCR1GGa6JghzmuGE7Oh/KQzvE9RzyIjseZUOZHNezX3s5zp038vk55Tn3evr9ev2Md+4y+Lnfo+44lZAmmetN0XHYa2WnE56HMDI8vE6OB4xr4KFMLo+X5wge8oNLdrrAHc9xwyPZ+RAwOH5437PfC+Ukh7h+zpH2dbtz/BDXr0NYeE59vHz9PdeBX7tsfk6mfCinZ/BCmq4zn0VwHC83RR9ZZFVibFmMlLDge+lQRkffkNBXFk3VAb95STv/bkC3DjZHzxHD3Tz/KOOn69PYmn/wYbeERa682JUrxTTUwFPlmFKjJU3KrtPHtu/UMdtM1m0LV+vXS4u6ejkEzRjKFs3HbKTkoW+1QZUk8IqS0Re0xoSsJNiXyrqiDVilEX1iZkwfmGZYPMk2fjhn1tzCzzsAZ9RkiYFowKdPjKiM6j6lohFZZyWaIFrlxaGawQaMfUOxpN/+/DLdeNcf9a4PnKD9d9tPa5at06xtpmjo51dp8La7lNpmC6VmzlbmDfsq0WRTusqo4lV+haffnGhZ3RMnRrtl4MWPmAxvGFBzd6d+seIeXfXwrTZVS2iH7ll686ydtW3rrOhHUnjvYc3Aeg3392nG5MlRVM8+/T/fepu6m9ujl8wKtZjNruJqqCU12LtOcRuREw88otpNd6rfIuSRtmY1H/JWte69k6qTO1VNJNW7ulct+Wal2AVgg1DCBp9nn3pK95gzX71mtRY9t0hd3T2aNmuWps+YHn2ugG1kyE5Gx/4ZCxIzISJIN0xw0DtRFWvOGDg4wIgqOToezoyoiLVXfljG10TBIVqjTZmJOS40+eol65+0KVEQ94giwxeNwPXdPkTqDqd9oekwEtfMGH23j0dtRKvMIrkmYTPMEPxlMuiRGQyh5wMT9WXWwT2f+QBHVvj77hASOON93oEoHZromLLIwHMJ1r1ZRgMHOJm6Y9vYsNOkPHxpJ47AiCBJrifkhR58w90+yEmbwN/rzpHPO/CshvpBk/Lw5ujtSSI6ha6/JAZv6PkzNmQHho6Ryb+N4wnZkdF5Q58Xt9AzvxJGWZLrM2xLymCfzBAoRwLfZzIMvi4TMKJvPrHgbUTC7rBlaIEHHdqdeoc2hpzc8x1AwJh1wIM29jZCTurqu7zAI6HP+s87jCcnfNDna635k3imx5r/Zc+s16n39GmIj7rxIUzzqXzcLW4BNe908R6VRc8qJSoa+/TD5iVmETIvxE/ybfLbPjh/1pzS1bK5qyaV4oM6alZZx82doN8+skgLBoZ06vYzFc/l9aE/vaSBwW5VGkdNWUa8krCZAvv4rVMbs1o8ZUc7M1iqYpOOWE7FWkzJeEGnTB3VMU0DKvMTeSaWdxoMHsWR6BAojlGUaagbHg3CVAm4NwYNzIDg28TWr1+riy78hpavXa8PnH6m9t1uV7s/rFR/r6rX/FpDf31KuWPepuL+e6itlNfCwT51NGbVYA6ar+ih1pHhokYGR9Q8qUMNpaoGRzfokeRa/fCB66NGOGz63tp3yi5qTaS1/qWVamu0Dm+OdsTK82xDg0UVRwpq7exQqVZVJpbWg/c+qHRbRjO2mal8qaiWp5Zq8P7HNPTcElVNN61HvFFrdp6jWLpJax55Vo3tebX1mONnCc7qVRgc1urlK3Tf3x6Itg8Cw0mzlMIDSgwfR0cnpsO5AyHRAXhISCdAd+iZe3RsopTQWTHo8pCLc28PdI6+oeMwdM6SAoOM8yHhMGgv5KEMbQlNPp7G9jw6vXcwZPUOQ6JD8UMdON9woPF6AfPEPWzEH3A6PXCdN5lr9BE+HAVO3cFzWei8DFLwY0DB1oCDi7MKeVMnBh6cL/qDBplBEv1CCzqUZeMCznKvvfaKaJKcJmXBI1F3lg+oA4OX08QBgU8bcQSfQZtrdOm650hd6/XJAE3AgczQQzZokuAPrmf0yQN48ODlyzLwgpbD0J0/RAUGb+rjfZUEH5b6qJPzJ7mc3odd1rAtPbmOoAVd6s7AhU758SavO2Uc18vDj3bnGkdPeXghO3Xx9uQc3lwzGIf6pL28b3hCn7vtttvL7cYRnYDvugdGm6Pnf/WXvJLmrKMnAPGkBc8EArxZP2Lo1n+jdZ/NTON822eTu31Ma/xRurBe75oiHbH1ZI1uVGi7ResPWlT8TZsB9PdPiJx8omYDAAOHocTLJbUnzFBHRzTMNlBrjNFSzcqbkSXjShTW6Oy5aX10K0ZYhoexTlz/pB/lEQnQaBgUODQiyqSR6XQkYLyuzcgL7k9/+lMDxnXOWZ9TbdSii0aLUP/8gNZceYNKHTn17rK9djnqXdHvEcMjZqPooqce14QpM2zq1crOqmhL5dL+VXpqxSKtTw/p5qfuU9HqcObrjtHMcqMmdFgUFK2nmZFbXZ97/gV19nSrqdGclSk5WbZIYN2gXhrik85T1WyGkTaZ//qrq5RZak6k1xxUsqKmd+yria/bU6vXjyrZ2KB8yqaPJWYuFd1y5x3RMwne/Lvut9dGAxyfYNh+2+2itXmMEvnZcYLh7bLLLq8yWqJNBgXvMGT/dLUbKHjs0CCyCXVMx2IgdadGQr/Q8GjN24Lv6fArTcBIwFk/hTYDCIly0GQXD9/VcV7UgQ5Ch/fytP9NN90Udexwtw8dFnyP1kjw4LV89uQDI4NHBIgDc2eDM2XdnU8UeH2gSYdnMGRA88RghryuO2jCFweGQ3berk/05IMpDs13EDGoeCJKZXZKBOj8wSfgQfc4NhIy4dThx0AFDpm25547RjJ8kNt3TgGDP+2E3rgmIScP65mdISfX3EPv6Ac5vTx2xIDGswmHQY+6Iw9tQ3kGd3RX/0ln2p0BwXmDj6PEAdd/0hmayO6JMthy/SedaUv047N/YKzjs4uGFy7d5oEjE3V3OckEHaGeSET50PT2pCz1hofbHBl94Gt8BkuCJp8XYfeU2w3l0SfXPqAAoy2xkdf6pHNE1Wzi750/3+uyQKJaiH4ytchvWSfyKicbLDjlfaqxem9OshpupvO3dksbs7LNM+JVmw5X2X5oDVm1ESdmBBI2WhPlEx+bpyzzGQJ+OYk3z8yuU/FVOnRqTOfsMElbtuS1plLWH5Zu0If/utrKmkGPDOgzu2T1pV1e2TZHh/jLX/4SRYVhwoHRQO7oSTQGBhlFcRZR85LUbXfcpgu+8S3t/+ZDdOL7TlBTW6MGVz2vZ8++UKUHF2r2d85W6+t2NwVk9cjjD2qnHXaKons+p8yraXfd94C2MwfS0pzX2sqgPnnNBXpk9RIdvOPrddJOb9UMGxRIZdPL80te1NQZ04xS0SA8Rslq4ZPPaGr3RDV2NI59f9u007dysV74w+3KP/WiBu+4R6277KznJ1tddt5Gux14kM0GGLvpyNKqlcutgayT3nCj7rjjz+q3+jWZER111Lu1k0X0U6eNbUl7YfGLmjRxUvR9G09Mq4mEeInGEx2CbyUx1XajxRjZbsnSGs6fhJNBxzhpDNwTzoptfO78MXgcFUecpSecAA6dXUBhwtHSwefMmbMRMvZ7DT/72c/0yU9+8uVOB386Ig40TGwv5ZercPSe6FzQxAF6op4EDeG3aMBjhkMg4c6faNy/7RMmggsGw9D58i0WOjGDqSd36swGwoSecFauT5wFgxwDT7jMwPMVloiOP/74CM8T/LFjnLIn+MAPXl6eshzDr9EyQ6F9KO8J/jjgen3yY+4MPOHMBQeKfkIdM5jjrIjSPeHAyAywtD+8sTfazbfOkrATZAq3hJLY6gnuu9/97pedOoMxNFk2ohw0ydgyu8kcj8TAR+QdLrlhiywh8r2gMDHA0p7UCz0hBzD064EIiTZCdywxeSKAJChhkHCbD31NmHj/h89z18sJn7B/MBjVf4NovFSpjH3b52dP9+rUBwY0IrNH8737NI3o2/tO0PSOJsUtKHx6cESn37FOD/alLGjdNL36hG8Z/9s+pJCOOaOi1YnpBrOAStKcXKxoA4ANBHE+JWz/N84QyjHW9GvKD2dtxFirUsY6qEX4b5zWo1tWrdfH73pUa8pVrRkp2cxgjLbV0kaxcvSEm2+14EAwJgyecxROxhAxZgzFYXRih5MXPPGkDn3Tgbr8f67QmZ86yyLi92rlw3/WPUd/UA8e80VNOvm92u7+q5TcY0cNlaoasJlAoVhTr9FYb4NQZdAU3b9e62MbdMLVX9M2F56sU6+7SJ84+Bj9/u2f0Xtbd1ab1blveFDDA0Ma7RtUbLCo6kBBI302EPWP/Wj1UHWDBoZXas3dj2jBR7+k+19/mJ4/8bNqS+a1xVc+rXl/vF7TvvZ5rZrYroFEMjKoVdbJ/+d/fhx1ymOOPT56IPvuI9+lSy7+oX7xi5/ruBOO06wtZqujs+NlvZQKRQ3ZecTTrtGB68RhnnGMwIiEycBcl44LXZZzuHYYtByPdnH88L6XhS7lHebZ283l9mtSKKvT9WuHedkQj3LYiOPVZ8cN8YB59jqF+G5z1IMjZaPdF4aLzI7LPXCdh5f3erl+gUHD6+h1oC3q9RTSJAPzcuPx8munCV/n5TicIxM4XpZrtwXgbg+OH9Ilh3I6vVB34HsZx3OZKOt4ZC+LM3WeYVm/dhg5PCeji1BOzuEH3fpy5FAmx/fscMoiW0jTr70cObzvZcnU0/uG40HT7cnLkMN+6Pj1eWTY6A9bXUfNQeMmzacyP1xpgfUqO//qXY/rhdGKBnnB0wLupNGMnqFuZn61gx9Lrzj/sVnay4lJAq/wb04GeyhXVrU8WfEyr5VX9KG/VHXW/Xn96IXJ2vU3g/rMIzZIxC3aS4zaiLpOzUXroKaskY3GgdJIHGkEzygOGDiFjbCyDRwo+PyvflWf+8zn9MlPn6vTT/2AMjf9VcvmHanEr+7SNl84RbMvPV9rezo1MFhWedgawBxncaigih3LQ/16cvETOu6Gb2u3K87Rrxb9Tee++Wjddfz5unjfk9RVadJq+PIJhpGCypYHiqPqrQxpg2ywKpuziPVr3f1/1fpzv6zq0Wdo6VcvVKF3mWZ96kRtcdPlSl/0eS2fM8t4lbR21Qrded9duuWWP0QfIuM3WnnxhmidKOIHP/hBtJRDfakjRkOkwLUbKkfXhxsrmY6FTup1ByzSm2W/7+UdJ6QZloUmMKfhRsx1WJaMnBzD8uB5WcelwxBNcQzxKe/nZPjCH7wQznV9WbLz987GeQjzstAMy5GpU0jX61zPB3i9nGSnyX14cfQ6+rXTqbdv4K5nl5M8Hn+S8wdOdjzH8bpDMyxLBtd5c49yXnfHAQ5OvZ7AqYfV8/F6QtNhDgdWz8v5eL39WK9jaIWyewZG+Xp4WB5+3AeX7HCXk/vO1/kA83LccznDsmRgYX3ILif3Q3xmlcy4mFWwxDZubrbc2KymBp6BRM0dfe134XBKb/nDgL69aKJ2uXaN3vyb5XpgqEHlXHJcX7ypTKp3/5tc848Gi/oR4TUSDyYUKyhebVAhk1O2MCzeSivFGlRJ8aBiOPr2/xDbPFXQx7urOrLToqzK2AMtOgzTpnBqBswfwuQaG2RmpHwqp6fvfVif/cF3dOxRx+gth7xJsYWPqf2CG7S2ap3k08eq1DXVRjWbhheGlBitqdhi5/GaEvGy1seHdcOi+3Xn849rSku7jpizp+a3TlfvygG15W3625C02UxJOZO9f/0GDduxs2uCePzNWNxislbveVDlO+7XcP+QYltMU2a3HbSmpVH5ji415BqVtOlVwlTXu2FQd9x5l35/y62a3NOjt7/9MK1Zt1oTrI4sh1BvprokIgOMhAwM42Sqz1SXZQ6uSQx66MPLMe1kWovR+Y+PkKDN1Dhco2YqzJJC+MAXPCIYptVMg4FBm2UT2oJzYJQlQoGfr3MChx+/gsbbxS4jCVxoY9gkyrMUxKez2SUBnPalPJ3ElyOgiQ5YJ2ZJATyXyTty+DATntiN7zoh0+HouHQ2eJAoyzKHvyHrCX3CAxg8qB/Tf+Rl+QJ+wKkLdXJ5SNBmPRkdIzPX8IEmukRO6AKHJsscvLXs/KFLNAiey8mRtXAcS7jODB4pfN5C+9IW1BP5SNBGn74+TqJOvGHM7xX48hLl4UG5cMmJ+rJs5MsxJHdk3mbQw16ZvWIjjge/eh2hR9bxkZ+P8nk9Qzkpjzwk7I4lFscDHvYNrzu80SkPXamHl4c/ukdG6HLkmQH3fccOCZvnntsd/Kg38tAXKIvs2BL0fVmP8pRjSRXenJOgj81Bx/sWMJYgkf+1HviSfLfP5c+s10fu6dOwRfx8HSFZtYEomTD3VVG2bDN0dvhV0AMbaDYW3ow03rLPmPNnq+efzPmPmPPf+GG3iO6YnjYjmYOI+Rq0KcCYRKNNLGWC2lWSnxGsKFPKRu8GVIqD+vT8jD6zbasKPNy0Uhidf2ffGxJFsk5LJ2jvaNMLzzynn1/6C3PyRZ16wnGa05LTimtu0dq/PKThd79elS2na9f5u5jns05sNDb09VuMPqq2lrzuX7pAP3vwT1o3PKDd22brlLe+T1mbYrELKWkyPfrE45o+e6pabPQt1kxms73etWtUGRjUxOGCBh95Sqtv/Ys1gDnXneZq1qknqsJbeTF+njKmZ55/zvDXa+miF3XT729We2e7OZqp0Xe8cfQYEMb061//OnIWRPzeaagvhkfHDp0yO15YOw4/sgUeRuwdFpo8oMTA2HEDHxKdi/Votks6HwyVtU46tjtQ8Fl3Rsf+oAu9s0MDPDqSdwTvRKwRO006Gw98eX/CYSQ6MW3K2jNl6LiszfOgjBmOP19ATpwi67TwJsGLT0bwAyvhujlOkfNw7RcerFHzeQf4IzuOAUeP3qBFWfSDo6YtuCZxZOCg3uBRHjn5zVmcKrun0A88cerUP3zeQOJ5CYME5dEveAzGPPRETuoHnEGP9fD3vve9L7cRdGlP+MOXhPwM0NyLnmltrBOyI6/vwoEmOoZv6IDhj8MJH7qCc/XVV0fPUNyJUR487vmAQsaBQZdAgmt487AWXPTJNYl2R3cM0NQRXBLBGvYNfRL14tfsaOO3vvWtET8SThWayE55ErSxEZ4teHkSeufaNwmAR/uyc4wvwGIDJOqL7qg7OOgEfugOO0YuYNCgjWhj7I4EfWDoh/bwdkMfDFy0u+sYPv4bvt5uwBiM4RMOKOiDOv3jrZ7BA19z/gPmO323TyllOq+aHRv7WtL8iA0COHN+HnVzU43leZy/DTKvXvOn3ZzOqxw+wM3JVtHaqDl8to7RaBnFy2mlixbZGcFUIaXcSFajiYzFzjYClYrRPvVUdux1dDIGiLJQvsNQIp855XjdDTfpaxdepN0P3EdfP+8sVX5wlV74xLfVdfCe2v7mS5XeY09lylY21Wh0U2pqyarUFNOX7rtaO//PmVpcGdB/H3GKbjzxqzpyzus1Od2ijuZOi9bblW5tlE0pLOhvVqKpVVkrW3zkYQ2ef4GGTvqECnferca9ttI2v/6mJv36u2o47ig1NHUpm2/Rf33z2zrcGvbjHz1TI0ODOuwdh+na63+rSy65OHJyGAd1on7UA2MksuDc60n2SJFzIicfCBwGPnAM1nE4QgseZGgAc3xgTsunnG6cjgesXh7O4eNlycCRhey4LgOGX0+Ta3AdB77Uh04V0gQvlJuMPNCsh0MPmNP07DDnS3l4cc9x4ef6CMuCRxng6Mjlhobz9zLAwvKcOw5lOVLeaToOR/SJM6mvU/015cjOy8uDV18ncMZrD+AcPXMd1t11D03KO57DnQ/ZZUF+5wUex/ry0IePX5PBoSw0nT/Z6XIO3HO9PhwW8nHe2Eh9XYFzn3NvE8qC53Boel04dxwvCyxsz7CsZwaQUCYy5UN5KAOOD4ybSpu6S/xcNH+aGK0oWRxQrdKnWrGsUqYheqF2fF+8iYwMdYw2zq2iv69Ory3v3yWmIAkbqWL2L1dao9++q1t9J07WowdLz35gir6xL7OAFUbWogQbxcZ+4nFsDTnM/IoVHwQrW3RUMkdRtlHvmmuu0S033KzP8i39WTP14mEnKz93ira4/DuKb72dkqNFtfWXNGIzgtFsVctLvTrxdxfp0B+doSO23E3PnnqpTtzyYLXH2y3qqhqLYZWqoyqWWP+3qW+trPbBERUeuEt/3ecALbBZgZ57QRM/dLxafvY9dZz5ETXN20npUpsW3fOsvnD257T3Ya/TBz5yok790Id1x+1/1MU/+KH22Xtv6xhNGh4ZtLpUokiBOoVHMg4wrPN4meiwHs9hHB0GPTqBnzscPLLDvEw9Tb92/HqYlwt5+n2Hv1adHA4OmQF+vPthdplJ9fdCmfw6hDmfEIfs1+Px8/JkyjqOy0H2+34dwsPzUJawDA6AdgppOk54Hcrn506TYwirx/NcT9PrxNH5g7MpWZwX5xz93Ok4XnjPy/m5Z+rt5ervkcMyId/x7nsGx22jvg5hDuUc7xjm8B7lPAPjWF+Ga+oWwhzfMzhed2ZkzD6ZSdTn0eg4bH5jyPwe4fJGl10p6aPzquo9cbp6j5+qvg9spUffPUGvT69mLW4j1uamv8d9OfL/J339qxN0U/y2bEUpXtpKZDXQW9ayXlNaskO3v7BSa4usY+cM12YGeTvP2DQ5ZRGBjZZEC0TEOAZlLIq1aD+ZSEW7Wq7+/iVa8uyz+uGPLlT8+j9o4ce/qglfPFMdx7xTWRtdUzYCjmYtoszX9OCqx7TFt4/WabddrHN2f7vuP/Wn2nPSdsw9lc5ljFdGLYkGk7NFiWzeGmtQQ/feraVv/7DWfPnbWr/kBb35zmu18w2/0PT3nyBNnaoVS5boF5deocMPO1wf/9QZGij36ctf/5Lu+cNfdcVPLtPkaZOjTs1e/CT1yVjUmSZSGvukLPWifkQFHMnUk0gIGJlzoiPucSRTzmHhfcfx8lzDhyNlQprw8fJeDlyuvTww8Jyfw7gO6QJzWo4HnEx5hzlvyob1pCyZDgMucKfNueM5H6ftcI7cA8b9kBfXXs6PtInTJTut8co6TS9b324Od5z68mTwuRfy4ZrMNbrw9gjLehmnybXT4+jn4Pu9EO48nKbDuM81cM69jZ0vmXqC63heLqTJETzH9RzK5Lzry5JdnpCX83N8cMYr6zh+L5STMmE54C6Pl/F7bp8hXqgPpwm+y+lyA/P7IW/w/J7TJDtfxyVji47vsPrMb33gMzIJXo6tRWv8MfPK60dKWjY0oOc2jOrZwYKWru+LfpUvFsN1/zNe++9xxz7sNjis3y72D7vZSG3O3OT955J1av7xPkApkdFvFg3pwmf79cPnirrhxbLuXj4SOeGUDdpsU9qrpabt8+XoR0jY8cOoyF7gdtbcB4b0zAuLdNR7j1Lz3In6+NHv0fq3nC5t2amWr52rWrZDa4eGlGJRaXRQDyxdoOPv/h/dP7pUv3rHp3XS1H1US+a1rm+9qr0jSpakPhtV+0Y3aKTYqxX33Ko1H/svjd73mPJbzVL+uHdo9XY7qGvn3TRcYz97r848+XRd+rOfqmfG5Giv/FFHvjt6B6Gzsyta2yMhM2ufHFnbw6AY5bnmYRZrlaxTMxUEj1Get3JpbNYVfUsY+Kx/eoTguKxBujGBC03wSKyZOh56Y10ypMk165+szwPzKIN1WoyXKMV5s6aLccLfaVIWA4YPOMCoCzI4HveA8WCaB6lhfag7dYGX04Q3zxL8M8Dged3h73hk9ORrtE6TtXzuMYAAI8OT+jPN9nryMI+MnpGXsuiD9XXagmun6W9/uj7B93cUWN6ApuPDnzZ23sDRE53eIzvgrEeH+gTOujM64RmI0yTX8weGfVEP1x0yQROcehjtSHkvC234ICfXwKHFcyGe4YT1pO24DuWkPOvzbrPA0CX6Q59cu45pN+rueGRgIW/48EwJ3fG8grJOE/6uT2DIwvMG7A484BzBQ7+hnNSR/gFN58URnUDT+UAz1JPrHr1DL9Qd9cbeSA4DH1kdD7pknk/Sli4nuMjkswTHhTe8/HeJkW28zE+38i2fBetGdMNLo9GH3WLxtB4eSOtHjw/ohwulHy0o6apFRb1YarQBgge4Y7JuXmJNBvxXPuz2f7bbJ1XhexNWKGZKZmknacJVedGiqkTNppjRA4esquWKGmrDOm1KSe/q5DXlsREJpeNAp0ybqt//9c+6/rKr9YUvfEbdf31E/dffoglfOF7VGVtptNqgIZWUGV2r1bmS3n/vFZrYktZ7mnbTXE2xSHymKsiQrKowWFbRFJ5Ox1Re8JgqN/9VPYv6NTp3ptpPfqdGeOM4llJ/aVgP3H+37r3zHpWt4gce/hbtuv2OGlrdp8FiQV09ndEDGRJGQCPjGGhMHBGNh9HifDFcpnzA3FB81wYwHuLiqHio5Qk4nYsja4Q+VaTT8NCQ8vCFBp2I9UiuvSzOCmOLvmu0UU7XJw+0oEVZOiodhpdYkBMY9zBurunwJGhDk7LU0WnSAbkHHRLn8OXFnOi3BDbiQRc4tNETeMiJjth1woNH1lXBBxcHwfqoJ/DZ7cMbtsDBAUZHJlPWEzRw/v7gDlzHgzd8SchOR8QBIhf0SK5PykEL58pgRjke5LqM4IPr9SGBs8RmhrQPuoMu+DgMrhm0nT8P2nECridoco92R/fwJQHzQdY/nQAu+oQv9sERPAYzrpEJPBK2R1lszOUGl90pPMBGJnBx5MjJffiTXAfok8GcaxL00B91cjmBYTc8CHU+bkvhG9jw5oE8fYbNB14eXGhAk7IkyhAg8BCYcp7QETZHdl7w4WE7mwK87iT0RH0o7/XEqWPHLheZ8sCwL9cRvNEb9oUTB+ZLON43SJRHn3yqw+WEBgMA90KbZTBE/n/4wJdIP1bRz59er5PvsyCnZrZjvmns1/5slmL3bUJg/ikb+eZqvPi/3u2z6cg/KvJPUI9XVU1Vo8g+VzRnazrh+zdx8a2filIGGPuVLz4vFNeuHSm9votp0NhUiQajcz187wP60x/v0Je/8SVN+8UfNbjkGTWfc6KaZu+gcpMZCr+TkCzowhfu0u9efFhf2OkwfXTe0SoUjZMNMrMnT1LeGjyXa1K6f1htt/xR8auuV9uIwQ57i+KnH6EVE82ZNjTp+ptv0s+v/rkZ59Nqb+/QyR/+UPQK/JSeScqaXBXThWkj6txufGSMAaeMzA6j4YHRETEUYBgARo6z5ZqOikPHuNg54WXJ4GE0ZKeLs8JgvTxw8HBWjsMRQ8YIoYkugXPE6OhI4MAbuYAxSGHk4NE5MHQ3eqeJY4Cv45FJHEM8+BD9Es07HnDk5B7yOwyabM/jzVnoenlwHY+MDoiUieqoq5enM+E8HEamPHT9LVnHQ/e0B3UGRjkGYvAoA4xM3Wkz1w800Cf48Ec/np2m86Y8vLEPbzfKMfC4PoGBi0P3ARpaToO6gwv/EAYd2olrbyNgYZ3cIYf6AIcU6o3MoM8OHvCdF86RI/V3XMqjJ5y6w0jg0kauJ3QMfwYo8MjIieyhjsDHjtEJNgI94LQB+nRb9ozuoeltAQw8rt0WgdEHGVCgCS2HI5P3Qa+rDzKhLVKeY6g76k07hngMEKSwTuCgT97srpeTY72c2EgY7NWnaJi0P6ZSPbhuVH9YUlQhbu1YY6ZQtijfBgC+FZbAhxbtMGpHBp1/wj8bbn3k/8rwGiacXpSN6WZmxcrKFG3KY8SHMhYtFuKqjCZlKlapYrnGFjPLzAAqQ0onzOibmtVkDUUDoHD2i192+eU649hj1fGNKzSydoVGj3mLmrbaRtWuVjU2NKo3MaK9f/dpNTUk9fPDz9H+U/dWgzXA5GROHbGk2jvy6rBKln9yjXo/fJqGO9vUfcl31PzZk9S9xw768/V368vnna+zzz5LO+24oy796aX66le/Gu3ZxYgwHGRBJhqZxgXmmQ6NkWMMIRwjowwNTwbmhuE40MOYgEHH4WSHQYMj2Y2X+34PPOh4Occbjyb1cXqU4YhsHENc8EKaZGhSRy8HzOvm106POsEnLI/ho6cQl7rgNKAZ4gMP8cjQ9OuwvOsjzKGOyMhEncKyZG9L5+0w6ul14x6yA/fyjg+cY5jRu9933YDnZYFxRBc4VoeTnVcII1Mf1xH3OCIP8BAGTr0+4Acu9x0GfqiP+jb1c89hPbkHD+rp136EjuOR0WPY5mToA4O/64LsdP3cy3gbhdnr7jiOj42EZTmG+oCf8wxlBQ+Z6tsTnNAWnHaoLy9PsBWWJaMjyoW655pB4V9JfF25nG5QdchmSoUhlaojSowk7NhikT8fehvfF4+XNw4xr0rjO/8ao4T9Y91pM3MlbpFR1Zx7zYx5tFf3vLtblZO69dLbG/X7NzfovD0smim8aJ1/xJy/OSullUfBjfloL/ctt90W7a++8epfaNqNf1Fir601++ffVvvMnVXLNRhORuc9cbVOvOLrevS9P9C5849QV94ikRYzihZrrLxFSs+9pEWHnKoFZ52v3KG7aOIdv1PD4QfbIDSssz/+Ob3p0MPU1p3Tt7/1DV133fXRJ27pkDQuhuQGRqbR/NqNwTP45BCGgXpH5ppjaPSegbmjDuGenS73kQ0ZQrjnsDx84eO4nt3RgkvmPrwd5njUPZSdDG59fShHPUM8ruEdysd9YMjvHYAMb1JIg2OoD47w9nYJ4SEPz8C805HhR3k6J9eU8wyc7HSAIQvZy3MPfbieHI4uKEuZENez3yO7LSGLwygP3MsCoxy8Qx053fDIfeTBdhy3HocMTR8ogHPt99AHMjgeR2iGdaJMqB/HpZw7O4eDE+rdYWFZh4GHPYT6AA7dkCbwepoOB59jeO39I4RT3mk6HnrjGNKjLHAvS4aW8w/hwMJraNGWISy8V3/NrI0Z92vlwYGxz27wFQMe9BKp16pFvXeq3Tt5hmonTFPxuBl68t2d2rt1lVQ2PzqOH95UjqYVdROFMef/z8weNpXKPFXvVTVd0mi8RSv6h/VYX0E3P7dBExqa9NIGi8ZTzVYhG7WSleiNWV6QGq0U9a2vf1u/veZ6nXrQQVr+mW+p8Z0HqueY9yhWtGlkqqIHVi/Q/O+8Xzt1ztRjn7xMnbFWjSplA05cI5Vh9d5wu+KnXaD0nQ9qy0vP0/Y/v0ht83bXlT+6RN/88vm66Q+36tvf/i/d+8fbdPABB9sUdmw9zpcHSExrOQ8ziWksqf6e3w+P0PPz8EgK7/saJTDHAUZ2ueCLgTmOn49Xlo7JuddnvFyfHA49yocwkssSlkUmxwnxKF/PG5jLRQ7vex28niS/57jkejh5vPqDG8rLOZ3bccguu6fwnvNyGp6cnp9zPyxHchj3yfCh3vX8wKvXE4kj9/ycxLXDnKaX4RwYyXmTwvv1sDCFsFAWh3F0up6RG/uDdojjcoS49Rkc5xPSJXFNJoEzHk1SWH/PTtdpeyax1BLScRy/JlEnUliuHpfzsM6ekTO07fp7ju+Jc+cHzfoct8wHKhPxqvJ2jMcKSlV5dprQS2vTWjxSjDbM3LFsSH9b26d1w3kj+sozsn81vfyG77F39Ot5f+DLg9tXZN+MZIqOJZSwkarKQwq7bCj3qVBrVCWZlhLrlClZhFnOaCRpo6vW6uQpozqmsV8/vuRK3f/4gzrzsEO10033q3jswSptv6sG+LECGySueuhm/WnDU/reG05QvtIufvwkXiipYnOh1HMvqOsbv9aIRfPLD95dwzPmqDnZoh/+9GItXLVIRx/+Dr1hvzdEI3xoQOEDLTKJh3FEDEQoJBqL9UfWC1n7djwaizU8RnRPwHhY5J9NIGEElCX7W6rQZHYDH3+DkkR51hvhTSfjGnn9gS/83ah4tkCE4glc1sfhwxqk43FkrZX1U+cNLnX3NU3Hoz5cOww8Hs7yvAAniiwc4Q0d1xGJNVY+rcvbxc6bxPo2fNET9Mg8G6D+PFfx6ImoyNeuPQHnwTjrpERP0KE8uMhCxOi6g6c/2CYBZ30ZfRCZeaeDB20MXign0Rbt4fTgg94pF75ZzZH6uzyOS538jVZ0BB/wsDnaCUcELZ51wH/33Xd/VfnwAaXDePZFOdb8PdFGpFAf0POI2mkiJ3VHvyEf9Mnb8+A7L/BIYbuj4/o3rsEDTn0oS12pI7qj7o5Hoj6hjsDnYTd14oEvPEjISTshJ20KnIw+ed4Q6gP+6NYHdGDwhm74PX8S/Yj6hLjoCXr0JWBk5ATmfQk86o08yI981BPenLuOKAucL3XysDmUk/pwpO2dNw98kekffd6hsvGB7xVP9+rD9/dptJa02Nj6WdVmbMV+leINKplvzbDdJZFTJVLj2Lswm5X+me/580TZ/kbl/nEy5Dhb8MyIKznVODfHnSzxsCRjMOvkmQEl7H4laVFZ35A+Nz+t/bRCn/z6V/XRHXbRzLsWaOTNe2vuce+zUbCiteV1eucvz9OO3VvqW288SeWGrA0g1mn52cRl67T0op9JhQ1qec9+6txzf91/21368TW/UPvMyTrluGM1u3uCVqzntz/HHiZ6oiHZfcCDIr/GUHgFm61bOAwajoTzpPGBg0fC0DASHKMnjIHOTWdl2u0dni17DCA4ZcqBx+ePccjhLgU3PHhjZPDnHo6STuhOCJr+eQcMjITsbDvDmKEJbxL82N7H91RcHvjTYXiQidHDh06No4dmOEixk4J645igBR8esCEr+nTZcUp8Wvewww57GUZiMIQvvCiD0+EbL9ddd130WWN3bNBGzzyIdb3Da7zPO+BA4AF/x6U820fDzzugc3SP/NSZsjgrdubQFlyTODJwwAP5KA9vnj1xje7QDwmnTkem3Z035dETn152pwoefHCK2ILrDpoMKkceeeTLbUSCP7qgPAkaDNDwQCeUB+afd/DdStSLdoM2Mrnu4U87YWOewOGzIgcccEDUntCBJnjcC20ePcGL/gEMPOoNLgET1yTaHVskiEEeT7S7D4Yk6oWjxAHz7X3Kw9/1iaP38txjiy+8vTy48ObaBznwsJnxPu+A7giWwAeX+lEf+pVvHQYOjD4EfxL4PMTF+dMe0ASG46au6NN1DJ/xPu9AHeEDDRJy0r74m9fc7YPqzeexaeaKp/t00n0DKpnTtzmI+VILBNG5+WXwajXzp5EYvAw21mabk0xrRm9zd/tE/WNznb8Zk41UtbRNVIx4Aw97TXEJETUVVMyUlKhYZGnOu2ZCZ+IZNS19Trd/7ws679C3quuWB5R+y95aveOWasvm9ZdlD+r0a7+v43Y9WG9qmKV0OalC2RyAzVCKl/1Sz5/3ZaWO3E8tH3iPVtls4tyzztJDTzyqd77j7TrikLdE38DoH6bRxvaiY1w0omccLZ0Ax+5RokdRNLrjEV3gVDEgOgUw8IHT2I5HeYwRGOXBIeOEuA9dyuNIGCSgh2NwmpSHJnLSKZwunYuyzh88aGK8jgcfOhzn0EReL0+noZ5eRzJ1hx6yOB5OlYRxc+148Pay8Ic25UIdAaPT4Ki8PmTkBJcOwDV0qA9bSNlCSaIsZcgk8DinbnzTyQdtYMgAPvfC9uQebUc9nQ+dFVw6L9fAgaEPOqfTI1N39On15Ej0iS7oxC6j0yU5b2DUCSeCXOCRKYMtAHM+0EQnDOZOEzjt7vyhCQw5OaI78Fx+9A6u88Z5AoOX03MZwHMYGbtjVxK6oyz34I2M3p7AOELX9em8uYc80HIYuqPuXo571DHsG9BnkAIf5+v1pAx68LZ0ORm0aSPnw5Gyod0BY/cUjh7nzX0vT51COyZjH/V6QnZ4e3sCgzdlyVyD63VzmmTqgEOHd9huyAEf71vA0CXw19ztg5s1P27i6cF1w7plqckYt8Er+p0UvotWNh9oAZSNcZW4zS6SfGGWQpvrny0Z8RiO0ezitff5/9PLPtA252yFjLYdze3zZbRYmt94sZmLSW2DQjKZUylXUMPICk266Wq9d8Kw3n6XRbcnn6TGE07UvX+9V/0zU/rsb3+gS975cW07eY4WPLlAXd1d6jZHvvDCC6W+lCadd4b6SgX94ieXa8FTC/T1711oSu6NGpm9txg+DY0h0Djh9JlGJAIlUgQHXJwc02I++oUDBYah07FpQCJvNxTK42x9mYGEk8EYiDiIoMHBwdLhaXy+pohRwOfKK6+MogheGAOPhBzwIrKh05G4x4+KEOnx4yvuSDF46hNG/iy70Ol4gA0fEkdmDnxFMuTjEb1H/tQLR0vHxDmACx8iMOoNHjDqSOfgHpGy00THv//97/We97znZd7wIbKi47ujp+68D8CPtJx++ukvL2VRL+pOPZGHRJ3Ae8Mb3hDV1dvTO6zPBkjwJPLnR1o4R050jp6I8uFLoh35sBpbLb0sNGkjeOBwSOCzhxsZWKJBPhJ1wb7CGQrl0RPtQ3mu4cNgSBsjJ/KiM+wLB3zccce9TBM61B29w4/kbUy58J0EBk2OvlxJPZlhePTq7QFt2gkY+CRo82MufHzP250EHuXd5sHHIUOX/uGyEwgQ3BDlcw0e7Y6cODXwPKFPZiLgkdAnP+ZCnyH6RW4S/dL16bJzDxsJf80PXuBBJ4z8kYkfyOHHXEK7Y6BB99TZcdEdy4ph9M67HPQ1ZqauT2As+bhtUhbnT98KZ1ekn//859GP03i7wRsd+eYB5029mfW9VuQftYbRrv+wG7/hW8N8R6x+MdNxMq50MSGLhVVNmiwb35HarDTOss9YC9UPIDUbJaJsDb2ZmTX/ZNmmlNUG5YqDuvqtHVp0ZJOuPqioO9/Rpu++Lq2KXlJyxCq1dED77zxV7xpOqvOc89V+3LHKpiq6fN1t+tadV+qn7ztX207bWrmENXhvvwYt2n/y/As1+4hj1PKNj+krF12oM047U2895khdft2vrAH5Ae1X9k7TqH6szxg/Bk8jcc2RBgTGPS/n1xgdOSxPo/o1mfvg+7INNIE5LehzdIN2fC8PnuN4dt6ccw+ajsc9x3PZ/dzhRK3A6/lwDOsZ8nFcjsDobODBGxhHPwePjKFTr5A3ZcghHjgc6RQhDeR0fMf1OnmdgYU0Q1wvj7whXWBeTz8HJyzr5XzQJSMncGi5zGT4bKo89/yac8q5LF4HYKSQJvfq29Pl93Nw/NzvOW2XJSwDrbAcObSRUP5Qbj/SntSJDIxyoXyO5zDH80zfCPGpr2fglPXyfo6sYZ1cLjLXDicD87pwrLe7sD2gCczl8XJ+HtL0elB/YGFZjmFZMnxDHTsORzIwrin/j1IUw5vezDpMf+6MLTCtlrR/W5+eevdkLXlnt557R6duPaRVOzXZDLTEzziaQx/HF4+X/97JW6AR/f0nBpBNppdpGzHr4DbuiglEvlRV66hNW3ggPNqoso1opRmT1fz4MgunhtW9356qmmF8/6Hf6LFlz+uSw8/R/BZz5kMVrV++Qht+fKlqzz6nHX7wLV357GN692Hv0lsPfasu/un/aP7W26hcGJsOFouv/MCFZ596hTBwgBEhEc2FZerLg1cPowyRDkdohLhECSFNjuCAz7VHcX4dZvDA9/I+veTIfZfZ8byc0+J+SNdxHN+v63XCNTxDGNnr42WhA8zpkIF5+fo6gRfqiPuc4/y9TuBwXk8TXOBe1jP0QppkyiIXMK+D1yekW3/tGVyvA9nlBNfr5LSdfpjBC8v7ObihTOTx2n48uk7Tz6HHMTz3sn7ueTx68HT5PHsdOXc8YPCtp+kwcP2IbYR8KAvceTmcayJm2j3EdzlD3VKOY8jf6YY0PYMLfXAcBp7L63TAc32SnWbIJ8TjfljPenk4jiePl6uXx4/cGz8jM75jUNVRs/8YX0UwX2E+tGgBf6ZqM7ByXIlSUh0W/XdEjxRemYX8q+nv1/zjNVV5j5jEU9/NzGMPJ2w6a9OTcjKrXz5d0AULSrriJemSp2P63RKbumSGla2U9Pr7H9VRHVnN+dgx6rdK/PSBm3XFo3/USdsfpHkNXRoYsin2I0/opZNOVutOuyl5wjE68gPvVWG4oPPOOy+aJg8MjK0ps55GZvrMlJVR32FM12g8lO8wpqs8hGFk5pz7HMM1bsdlusk9opmwPHA6MvwcDk3waGSH+VudRD0OY4mCqIFo02Fk1nmpDwbodP2BnvNHVpY0MHiM1Msy1aYMMw+HISc6oZ6OC47LWV9PEvydN9NV9EFZYPBGn945HY+lGKbLTIudntMEN9QdywQsvfCj39QhpIFzcDwyD6ZZNgnbDrzXak+/Bg/atBH4wJGdNiYac77gonecE3gOZ9kDXRDZce1w2rNeTurkdhPiwdvtEzg04cUyR1g+5O8wlmO4dhvjnHaHnsPILDNgb5T3sl7/ejmxO5YzwAcHmv5swWUnu56IXp0eMO6RKEeGB+WxT/C8PLLDm3PnzTIYR5YWKRvSdVwy97A72sjxgKNP5Az7FvaFTlnKCXmhJ2hS3uuJntBdqCfKY0ehnqg3dkmmLLbPkXvgOh+OLJ9i8y4nGX0gYygnvNEVnyrBD6Cvv8/MjHh7Pa6negu6cbkNNhatx+MpLRnN64In+/TthcO60PL3nx3QouFMNFOIfp5xs/Pfr/mPRf5hMrx/ZdmHJ9BVfnHGYv58gZ0lVaXiI0rWilJyg6opG8mqrTYwlHXL7lvp9oMPUp/NhH/w+G90/bO36ez9jtaEUotiowkNXXaFVn/ybE345ld0bT6ho959lD7+8bN19jnnRA6OhiSjZB/5yTSQw/06hIVwb2TOMQoy98LywJyGl/eydJgQRqZMSBfD8nvgOR+/X1++nhZHx/X7Dnc5HQe68HOaLj+5Xi6uvTyZFMrkOBxdXq+vwzl3ml5PpwcOMJLDwHNaLid40HV+YVky5yHceTjMs5d3efzc4Z65RoawHEe/59nrAw3uu4yuSy/PfadXD+fo5Th3ffg1mTKO6znkwzkZOl4fp0n28pw7PYdxrKfpevcyju/lw3sOczyn6cfxyoZyOgy+Xp/6DB5lOHe6zs/L+7nfdxiZ5HVyOHhOE76hPH7kHuVcLr/HOUfKcM/pAgtpcJ/yXjaEw7u+HAM2yY/jpbF75nPHLjcm9vwPmg/NRg95Y6k+Jap5pUy2OJtpxvHDm8rRU+UxE3w5/f0vef2LH3ZjlxApZZE9a1GjybwJaEqKjUZbPmvKqZIsKFcdNrJlfahHak/cr8ufukWnzHiTdm7eWn2rlyt7w61qWrtOqU8cp69dd702LFmvE46ygWH6JNUqVmHj4Q1KxEVCcUS5RAc8pKRhgLkBgOeK5x7RGg/EGHUdl1Hb1zuBkRnVaUx/EOrlgREZkShLdAt/IkUGJ5LjkcOHwDz8YXbCw2VwPIHn9fFExORbMCkPL4wKPKIIynNkhkCUwgNO9ELiHnUKH5hCgyiZ+hBdAQdGWWhSJ2DUBx3Bmzp53d2QXUecU5aH3ewhB+YJONe+5omcRHUPPfRQ9JVU4I5P3eHjNMn8ChkzBNokrDsJWshI4h66pz090e7QpKzjAfMHoSEf2hh61J1rEnqnHLZEncEnQzOUm+T6BJ/yyIMdol/am8Q9tnkSbfIZEXceJHCZtThvcGk3kj/g5B54HN3uSESU4Lt9cd8dEDRJwKgfD/+JPpGLMuB7u3t7AqM8chLVOm/ooT9oUhY41/D3h81eH3BDXaIDNhSAy8YHZCFRhvZEnjBhI/D28i4TyW0WGYjImUXyoB+Yy0qdQjsGRkSPfaFP6JFod+67njjHPpCPXWbO0/k7TRJHNlnA2+vjeuKac+iRaUt09Y/2+UdbPWMV/eLpXn3wfpvp8MtdMfMH5rT5fHMtZr7M/qUqPFc1/fMe1JiKNiuZNsx3MujV7/PnJS9z/s/7zziy7POKfW9WYrdP3KL8Kl9e42WE0VU2dTGHkW4xzZbEd4lS5YQKVp9MuaTtGh7TwNKrdNFBH9fWjVNVHunX2vO/q/ZYTv0nvFNf/NF31dbaqbe+bn/N226usi0NPA6JeNERmHr5bgoMjKUHppHszfYEDg1CY4bGhDHiWBzG0fe/45g9+bQ63NmDM6BzMIWmnGc6N/LgcEg0PHgYKfvAMRjw2BlDWb6wGCYMj4GDuoCHnDhKOhc7POCLYUHTHyyTwMX5wiekiV6YmrJrw42WhJzUx40eugweOBAyCZquD/ggC7zRL/UKBzg6Ebs5Dj300FfxwSFD23UHTXa7/O53v9MxxxzzssOiDFN1lgTCdPPNN0cvjrETxRP8SfCHHol60p6+3xw5mW6jJ+R3B4zNsEwQ/owjiTbGKeAASdSP9yMo57ojYwcsP7DMECZ0zyDh7UadGTixBeR0+4QmgwrvQ7ieOOKYGKBdThIDCvdwgt7uwEjYg9OED8dQdzga16fXk+ONN94Y/Xaytzu6x2aot9s8PGlPHDD9wxP1xnmjTxI6om8hOzudKOcZfYb1AZefsEQm+FMXEnJCl4GTOiIj99AnbeR40Ky3OxJOFboHHXRQhOMJu4O/151y1Ac7hpfjYvMMJq478NmhxuCObYJHWfwHdYUmCTi4vK/CPv+w3agj+mWgcf70a3wTu3287Lhpo/O/0pz/SfeZ8+clr1ha5QQvtfaZX80pVcuplLLgOZ6zBqQeY8HQ5qWNu32Cn3EcW/MfGNavFxe04eV9/ubQapaj0WLz/rHbJ1MdMZma1GjKuvW9M/XuqUm9a0JFX9mjW9u1xvTbhX1qKk/USNxG4pEndP4b36LXbb232rMZrTz7G9YT+/Tsu/fTBz/+cX33u9/VyccfZxWtqdOcZU/PBGv8se+cYLA0DOunXJMxZBRLh8UBAwOHRqcTYThkDB3D4UUSGho8HAxGwxZIHLOXj1RmRggcmNMgugDm12QMFEeHgbkB4TDoZBizl8chMxgRNTgMXnQGDIzywKBBh6ez41yAISe8qQ80XE46EYnIyml6+fnz50cwl8k7Mbwcju7oBPDy8tBk0IKn8yahPxwgeGQ6EBEYnyr2sshEp6GdXE8uJ05w//33f7lN4E/d2dboNOGFE6A+zovytCc0w/akPLrH+TsfOhk00Rt1Bo4d0IlpCy/rcrodwQd8nBp0sRGXiWucrsvp5akTg7M7ezo/gw+6RKfgkHkug2Plt5udJvjYCLhhe8IHeaHrfCiLUwHmNLEF5EV+Lwt/bI42DuXkJUZmHfChDSlH4j5yOm6oJ6dJQk54Uw4YTg8ds5U35IOcLqPDGKSA+2AOPJQTHM/0TQYeL09GH5RzOblHX0en0KQ+zov2xD6QEzjlkJ37rifOqSPHsD3dydMetDdlfaZE3wbPcdEnNu/1gTdycsSHOAxbZFBh++omHb8lyrLV8/HVo7pxxdiaf8X8+7ZNA3r+PfN08IRhnbNTm46dndWjL63US8Pmmy2iDn3wa/0zR2p/mfW8suY/5vyHhvXbFwrqtcj8X/6ksw0W5ZhNjWJl5Wu92md2o3btsQaIx7TEKvbQuoLuWz6o4VzZwrCqTp69tY6eM1MjLz6qpcefoyaL7u/aaap+9OPL9KMf/ECzZ86IjHv1mtVj26BMiURvHvVjTDQKODQ4zhvHRuMBA49OyJHkZSlH56ZxvCwZR+lLHMDJ0AOfDuE0yRgog4Jfk6GJY6I819AEj/LQdV7sC4ceBhLSxIlQlg7l5YlU6STuUIBDk46HQTtNX/YJ686RiIdO4DygjZ4waIwNHOTz6S7G6eVdH5QBBj+cLEcM2vGQi8ibgcJhZKIgZKOuXHOOPMwoWH4gwZt76Jk6eXlwGSQ9KnM4gxRH5ORIhgay0p6cUxaZoInekNfxiErpvM6XjJzUnXJcg4/eaQs6Nrw9U/96OeEd8uEeNLEF9IStOk1mIzhLp0d5tyXnT8YWuA8NZKU8NImQaTuXH3rI6f3A+SMnNB0Gbd5twflBAzg0waN9vT09+yzUy7sdU0+XEx0jE04yLAsucoPjvJltgo+j9fLohfZEn5wDQyYGCpx2vT6wV++bwOCNU4Wmw8iuT7+mfuiJeoc6oY7QRNYQRsK+XMcckd3LkpGTfswgx7nzwubg4z6AjJz0TwY5aDmN+gzuyOiI/ra2oD+usPLxpBLmiF/XVNPcSVlNbmRgt0DLRoQ7Xxww52++2WTa/MQQ8GrnP7aOwgxio5/3CdTYJ503P7PbJ8qxqtanWnT074c08SdrtPV1w9r/2hF9/f6sTVlYAuDhhYmRiSs92K9Vx3xFnW/eVzfZVOTHl/9Cn/2v8zVz1syo8VEihhlJZfLRWG4EZFe0H2k0xyEDJ4Uw6Hl5Pw9hjufwsKxn4J792suG9Jy34zmMa2QDFpbx5PdJTpcEnDpyz8t7Wc796JlrsvN1WmEGBk1SCPOjl4Uf5yEPx3MeDncYya+9LEfPXNM5x8NzGg73e6QQ7jDkc7jDOLqe/L5nL+8ZXM8kYCEeiWun52WcHsn5uR06Ty8DHBwvS/b2DGmSPVHedeTn4X3Hd36OG8L9nPIcw/tk5819x3EY5w4PrzknhXC/F9aHa08O5xjicgzPuVdf3q/JoQzj4TsdEvfC7OU9heVCPJLjkxzPYV7Gz/3aM9eOy6DJjIvgbLzcTm63+zZ7bMi/8o2raiKpX/c2a+erejXt8pWa/JNlOvhX63T3YItqmfS4fnhT2VpqjGiQ/o++7WOkYzYK1Rhd+AEXM2qZ0lBCypQSG9ujyi+5xGwmkCpWdNrUAR13569UqiZ1Q2JE9z70jI494RjN7O5UYWxIijoGkapPv0InRQMTVXLOqAweIyhTfU90BBqCsp5oEKILpnFETFxDl4iBqJBIwJNHJOFaIUf4EJ14WTIRINM8omVP4CGnT/+IclinpD7+5qsncDEST9D2B77w5xp5iR6oD3UmASOqJAIZ74EvyxGcg8cROYG5TtAfvKk3+iRRH6bU8AXPebtjcR2Bh36YAvMDLdAncQTOEX2AR3n0znMM3kQmYnRc6DpvEnXjwTjTfyJQp0sdoRW2EbLR9kz1vT2gBy484EsCRgTIlB564JHQJ7xpGxJwlrG4ZskK/Th/b3e/BpeoDpok1zF46A05kQla0CSyZOkFmMsALvxdTmBEuiTsBP7cIxiiDPp0mwcPfGzEZYI2uOA5D8rzHRyWRJ2X43HfbQF87Ac5mSU4TXRJhqbLSVlmDizLgUfmHn3G25ZE3ZntEeUz4/Py8Pd2pz4uJzaCPh2PNJ7dwRud8rE4ZAZGQi7qE9addkcO9Omy0u7co8+BR2ZmyDV+APmAcUQ+1xEJOA/Q/UN5nuANH+g6Tfoguvun3vC9u08D8ZT50aT5TutHVA3/Cs2qzWDMx1aq9JfNj/w3/cD3/8D5s52oavpJlqrKWVsN2Tk0xuhY3eykZlMZdv7k0mv0mTtv0IEvPqYbt27Xn19aoS9+4jMqDQ5rq+3nmgxjDY8SaWCcFQ6UhELpMBgTSyc0Dh2BfcwYBJ3LG57pGoZDo3NNAp/1ZNaIPdGA7C5h6cKdDfh0ApwY0zsMgER5lnj8wR948GfpA2eJnOBgBDglOiivwGOg8OEDW+CxXggfpwEvOo0PANCgw9IJGdCoB/qAN1GEGx1HXolHH9B058+ROqEPh1EeOZmCwgv+3OP1d3QcDhQsu1Bv5HEYdaGuPpiR4Hv77bfriCOOeFlHJJZ4kBkaJORkqswHsU466aSoDtSRMnROnLfThAcfwOPTFC4TOoIX+LSnJ+SnTjg2zpGT6TcdOXwQS8dkMGWA9AQcOZHFHQZHOjblGNDouMgJbervS1EkeGF31NEHL/AZELBNtwXwGMzQM58EQC9eV+QM2xNc7AZ+tD31RU6cIsmdMjqCD3yRCT4kaCMnNkaiLHW5+uqrdfDBB79sX8BZkqC+4QBL34Iu/cNlp33AZTDkmoyTJ5BAn8jo5ZEdecAhQZ8PuwE/5JBDIlnARU5ouuzIQ51YnoIm556oD+VcTmijN37q821ve9vLdud6ou6UB5dyLA9Rb+cFnIAJ3fnADT7LUwzuROPQhA/9Hz9CWcqR4XPNNddEn8vwdgv1CQ0S5dERdk//eM1UtTrEa7rsmQ368H0DKtQIpA0cLylRzillzVtJFFVCLwTRFmCPaXzz0qucf8eY839leK1L400dNpXx8NFvTJbNmSTiGsjaQJCw0Un9KscGVK7wO7CGl96gTKygN923QNsMFfTs63fWSLZR3//mBdp5u/kqaFS5lld+kAQlokwcFQ3vMCIQH6EdDg6Nyf16PDohMIfTYDgQynIEz/l4+RCX+w4jYyiUdd5e3q/hR1nkgb/LyhEjAddpkcHFSDk6DYdBA/rODxhyelmnT66X08sij9MFVl9P6hjCOA915GWhBR/Hc3nrZSKDB6/wmkznCevDPe8wnHN0/pyHcOiFevbsdfJrzutpwrO+LHCvJ9foCTzXm8vv+qtvN/hQ97Au0ARGea4dDh/aHh043GlSxmWFJnxDPC/v8jvMdTpe3UM8r7vjOdx5OW8vAy/H5ei6qKfpeuLay9M3/JoMDvrAEXI/rCeyAwv7Z72OuQ8M3LAs2eV0OEf4eTnvh86Lo98DDxjX5LCOXHubO82QB3B4e1mHu5wOczk3K0WxKV9FsIGwZjMZBhki+4oFWuWKRuMFc93DShV7laiwtsKsYHx/PF7eOL8YS9FMwsaasau/T2MveW1eNuoqphlRrWAlpsbRfn19m5zWHDtf9xzUrXXHtOryXW0q0NemwWxa1+69vS6YP1/f+8ONOvHU0zXLIqdk2kZQM5yG1JjxklEwxsSR7HC/F547boiD0ZFDXDdGh/s9jDPE83vgOYzs5UMYOaTJtZcPZQphjufZyzsefMKyXAOv5/1aNKkT5RyPY3158nhluXaZnIbD6/FwavVwaIa8uA8Mmer5hedeT2iGfD1zL8QnO5+wrmHdHRbm8eDQ8WMoo9+Hppfz7GU4d36UDXHI1KeeJkfHrZe1ni7X5BDH8Rzm2Wl6eY6hPp12fVm/rpcfXJcdGuHRcULafu5lvfym+IHv9OpxvHwII4Pvdhfyg49f+7GepsPGq2cok8NC/sC5JuHoHT4eLhl8Ah4Ss45N5ZI5+GqtpGS1rFStaJOAiioGnxFfpd+9q0O37JvRsvdsqYffO1fbdw+az+V9qvH98Xh54+jyqjTm/AN4MD78U4mPzkVMYnzIuaZsPqGRUkFbtjbphVUD2pCMK1fqVWakqOaF92vgqdv1lS+fryk27WIKWGJ6awNHlfONuWxTXxTDkewwP4bnPvWsh4VlPAP37PfH4xNO+b0sMC/nmfvA/Oiw8WhyP5QzhHvZkBZHx3WYn9cf/dxzCAtphXCOyOP3w3LAqAN19nt+P6QZlvX7lKunyTXZ61+fw/Lg+Xn9McQNYSEOPDZ1r/6c7LLVnzsex3pbcNwQx8uGMI7j6diPnuuv62FePsz1NOuzw0OZOB9PFsepv8c1dee63v4dz7PbS3ifTPJzL+Pnbl/hvfryfh4eQzkd7rKFuOF5iBe2p+N5/kcwytfXk2Mokx9pe8f18mEu+XmpplFzwBb/WwxtgVJV2ndaq6Y05rTVxC7lbGBZPjAavS/1T33Rsz5R1PKY8w/o+Dgw3tThtXK8huPnwUxJI+lmfeyesmZcukIdly3Rrrev0xn3r9dwW7vKFtlX27bTIe/5sObNnxet5w0P8W2PQWuMsW+2sJ5I5qEMa24cyQ5nXZI1XHAdzhGY4zgeSg9hZBohpMnRYSEevJ2/wzivp+mwelzn7zCO8AlhYXnw/ZojBuE0XS8hXlgWuvVwDNFpcXRch3keryx44TX8XR8O93shH8+0RT0NyhKt1eOGeGRkGY/mpvjX8yHDPyxPuXoY2cs6nCOwelxkqpeT++BxL7RFbzdvM47UBycQ0uTc7c5xOfd6cu733G5CPPg6ntMEBq5fOy78uRfCkJ3y9bjwqacZyuOwejzypvTm9Qzh4Hp9PNfjkV0fIYzy9XUij1d3byOn6/oE/lp4Dh+v3Rk46vG8fNhGZJ8x+mxivJzNMIuwWYLNPGo1C6CtnyiR1JXPJrTDpUs17cpFav/JAh1wU6/uG2iM7o3nhzeVX+XkN6ZNP/Dl7t/jbyLFjEHa8HmsMKyEDQIYei16PTltZJh6lO1vWUmjycPhD0+r6j2tG14ewGhIHuLwIBUH4cl30TDFQokkOhcNwnoafMDnQQ+KDt9MBIdGQulOE3we9rA/mGkf1yR4s/ZLQ5CA04gYnT/sIUGPhmVNjwRdMg8OWfeDBjgkDIHMQ0sS8vNdd8rW/7gDNJHT6wg/3gzkYaA/2IYPeKxPIjsJGPWBDy8lOW/Kozt/QAge93iYh469nuidB6nwhi7JacIXmNPEuN2QSS6Pv0AUJnRHOdZHwaMcO4juueceHXjggZEOuI9s6BjdkcAFxq4odER5rknw5xz+rido0Pbhm8TgYQu0heNhC7QxeK4PEnX36bsn9E45dmRB3+sPzVAeEvrEPmgPyqBP6o7eQj1BE/783oTXm4T+sGOXE1weHHKfXTwOgyZH9ORl2UnCMkX9bh9swdeaKQNtfhuCnTEsS3ANPrx9mYJEWfoWmwroH04TeuiUunufoc14sO4P6h0XOZHR68ORDRbIygN0h7uc4HKOnCT0yYYEv+Yebcc1NkriHN486IcmKeSP7r3eHOkHwLAHl5V2537Yj/1dHfor7UhCHwwU4do95XnYvNuuu5oPfuUNX+yD9iA7b+oNr3+822fsJa+x3T790W4f1vxrqVG7F7No39rN+JaTNruwLD7zUHnlofg/SmMPfJmBstunqkv2n07kD9gqz68GxLPm+M1RCqdtjPk1mYQZSmKsIfj9gIyNDKZWbtsoZYpMkKvm1G06UiuAZSzyKsdaVBGvY1vVYjbNTOZM8EYVYna/Wox+nqwx36SGHA9beEBiDWP3GnMtaso0KZvngUpaDcmUnTcq3QxePsLPZOhYWeUa8spl8mrONimZs0Emb46pKW3wrPKGmzU6ySQPrFqUyzZHGVg+06B8Q6OVySppU6pMsxmVKTSb5cFlxvhllGkyB5u1UTmfU84MFN4Rf+OZshE639ikRuObzzYYrnUes41ca1ZZM558Nm9GbbxNxngqo4Y8DxIb1ZRrVsnuJ4xeAy9t5IyGyZMzwzLxlbb6po1v1nKmMatqOq6k1TWXb1W6oc34dChtsjca3QarY6UlabgWNUAzk1KT1aUhktN0ZHLxG6Cco7Mm030TOrG6pfNJq3/G5IeOOeek0TCcnJ2P4ZtcxqPZdJS2iCSVb4jkSjQkre5WP/RgnSmbtzZoMjkTZTU0m8x2nba6ZaxcyhwKj3FacuZcrHzG9JVOmx3Fhk3/aaWs/jnDa6AdjD9H9JtBF62mO+wjl7RyMWUb0moyXWeyxsPq1UjZqJ5Wn5wpPkt7NSuZb1GyocXso1n5eM7ktLqaTvPWzvkGsz+rc9raD/nH2hJbsnvmALCpplReTdZutZwNQA0x5awNqGfe6MbNzuK0NeVMR1krmzc95a3PtFq7NmGLxiNrZdjOnEuj6zalcq0GN9msgSumj4aNtgTvrB1Tpue80W41/Iy1Tap57KFhk9lYq+ktT3uY/WBHY7aEvZiuWo2O2WeD2Ui2yeykKRXpPWmyKG39w/hkN7ZF1vjXkoaHHqx8Gr6miwbrY+lsPOKZN1232v242VUu06hmm71HthDZBA+xeehJ/zH9G49Gs/FsytqFumTH2pE+Qd+gj3j7NFmZmjntqtFuMDkyRo/+jb6zqar1g2TURomoHzaans3/NBo/7MVws80EZGaPySY1m54yeQtQ6ePW7nGLfrMt1JHNDmM6TZmO8uYvOG9JZa1/WR8w28R2sYEma0PaAx2lTM9jfdvwrU7ZVIPZfLPxwwdgs2bPjQnrW/HIx1BnBoHGprz5M5a2rW8gtx0zdoxbG2ewr8ZW02+L9RvTvdlXxQYB0it74eqT+VA+1WD+NVmzwID1HgucU1YgO2I+qoRfTqjArKBifXG4TQkbDAzpn8wbU83OzS0nPveFL3zhpcFR3bCoX2srBaXiFrmbEzdWxryihIXm8WrcBp9E9NOMZRy+/UuUE8qUEoYzlis4dRvtanwXiGmGOfyYVWSsYhujGgPznJqHFfv2JLXv1DYzSFM0jsSMY83aNZo2c1rUCfLWgTOmxPWFojrMCCa1tkeKzlmjJFNj2/c6Os0Zonhr3GK/DT7DCc2avoUZOw1nUWy8pFQmpvZOHI11KjOcbENKGwYHNGPmFOVSiTHjNcfau84irZ5utVkU1YgTMING6qo12cSJkyP56NwNxn/YIpaurk7rdDYwWYM3ZlpU7B1Rd1ePMm0YLc6mUWWrf7lSiqLNLM7WeD33wrNqaW7SNtNmq9ZsDWyG3GQGN1wy521G2NViHducY4N1soHV/epu7VLPhA6Tp2aDZVxDhUG1dndamUa1WSdlAFpt0U7BdL/1zC3NpjFo04k5xPW96zRz5iwzxKyK1tGJ3IobCprYPlENrTbY2sBGvYjAWu26rb3NOsJYh1hv0crkKZPUaGUZCPLWYeNmeCk6UId1Xut8edNRKpbRihdWa5uddjDedK60dVIbEEbNRuJ5dfRMNr1lrFOltK6/pIefW6W9d9ld3e1jjj5tdeXBVmd3l+koZ7rMqd3q/uSLyzRty7nqbJlgMhrfxrFZEY6VrXjgRs7W8EsbRjR90kTjXVGLOROCkaFqWZ1dk6JBBmefsZlpYWRQs6ZOMdltkLZ2xJYKo4VohgMs1mwOqrFBoyttZhdr1NRZM2ww4YdG4jaIWVRftDbuMTmtzRl882anawZXq3NCl5rNbhrMOWQsyBm0SDXf1WCyE5gkrN1Mn6t6NTIwqu122tHKM8syvZoTiSLqzlYlWq3e5uBa0y3Ruu9IOqEui6pz5qCyxmukaP3RdIWsDTYItpitbBgpKGP9YkLrRDWbzTaYE83xZd3yiCZ2txsPG6hN99jiooXPav4289WCs0uwG8gCEVlbpxrV0WK4Zku0R83ywFC/ZkybGtkxOiL65gfGu61/5M0h5qz+1USKF/U1cTIysuvGBi6Ta8RmBHyKJUfQZLpD92tXrjL7HtbOc+Yq1WLOHedtDrZQYVul2bI5/GajwSA91D+oGRMnqTmypUxkT6NV80ntpof21mgAaDZZcaQrV67TztvsEDnYbBSkNahoUTp23GADSMn6e84Gj9qITD/N6ujukAgqzRdUzBYaTD+dXQzO1p7W7n0Fm4kYj672lijoZHBPmh3E+NnZLvNHxoN+mTP4kicWa7vtd4j8R94G7mY7xipm8yZvU6cNVDao5m0gKFeqWte7VtvMnWeRu0Xe5rfGPOgr/3DMJQuak+bgH1w/qN+tGDFfanqPFyyIrtkRxw2eYdt1xewb//13vv21cnQY88czbZIdfd7hPHP+ywaH9KslZfVa+FqFadWm+rWMRfBmDMCiFwz4lrhNQeIVpc3xJ6uMRHGVsmUzjBGr+Kg5S2sSliOsk8LHhoKIb7Tsw9EEZyColqrab3qT3rZFj0WrNtpaJ2huatSq5cs0f/42arDzBnOQLdaYfaOr1DmtR+0d3Wq1CK3JctYMJZmKa2LPRLXwvR+LZkYH+jVizn72/HlqBQaeje45G+l7zCk3mRNoJje1aFXvgGbxAlFzq5W3qM1kGFq1RFvMMuff3qVG491oUUjFGiORymnGZDNGo0duMqOqWiNOnTzFrlusA1tkYvL3lsa+5zKhzeRkm5jhyQbRmDn/WeaAm41H3mALnnpCUzq7tfV288fksciohUjHdDu5q0ONbZ1KmlxNNkVdvWSFuqd3q9s6YgOy2mCYLiXVY06h2YwaZ07UOjSwRilzOPPmG82o7g2Gm9Oa5Ss0d5t5Ef1Oq2ezdfx1I71Gb6IZeIfaLbpqM/yhgV4b4LrU1cE3SRoiHfcNDmvSxm/jNLfw3RWLAJPFqE26TP4WK8u3loiKnn7xWb1+jz0syjP9GB/0V6zxMlpMU6dPNR2ZPq2excFePf/gA3rToQdGA2WzwVvMQZbLJU2ZNDnSb95oos/Hn79fO++4g3rMOQCj7dMZG6ytDt2d5mztOso2I9nQv0HTt5xjs8N2k8sCioo5enPqW24xSe3Go4FsHbe8oaipW86K9NZiZaln1brdpEkTrM1a1QY9c5RrVq+QTQO01ZZbjcGsjXNNrarZrHeCyZmyOqK7rLXfysGKJk+fpXbTU6vRbbIBpL+/T7MnTjfH1mXOx6JAo7Fy3XILENZqz3322Si34Zq+KtWSphr/dqOVYXmzuUGl2qA6zXFOnWg2Rnsabrk4bAN+VlOnTLW2IMomOClYtJ4xmWyQNliTyZS3I9+FmThpitXb2g4btfZf+Mgz2nbPPZQ259beyjZGc/YJK9+WieTMWJvFLeeTWQ2OWj+aNd10PmYLcevzBRt8tpg1zdrS9Gv1z1hUHSuULLiYZrqxAdZym8lJ35hiA3GzyRK1p9FYtmaZTfgK2m2fvQ1mvM0W2tLWnhbtMnjk2ZLZ3Bbpea31zdlbzLCIvsV0Ye1kdHPmfNvsekLr2HevGk32VKqkZxY/pd33MJroyHgha6k8qmlTzJYMr93KtpqOy6WiUua8u7q71UGfszw0UlRDW4cmTuAbSC3WNxrNZizQbO9UN4GI2Xyr8W+1GWDa/G6P6ThtdULP+KsHnn5YO79+zyiQS7Ugp8lUs77Z0aYOo5szmtgYy2QrFi/X1nO3Mh/KqsmYTwwzKVqmsqtHegf15+dHVCw3WiBtftQQxrZ9voL/r+Sxvxudv02Wcf7Rmv+dK9brmL/06UUbIXdp2KBP72POxoR+drCoK/62WM/0W1GLnNLVmIo2xY+b449XzNXbeXZ0QEdtO0lNkzt10V+WqjeZNyefjh4A8yPD0YOLiHvFYDaAcBa3KUvZpjlFG0x4LgA9i5IZkUeGhlS2mUbWaJ88N6bjtu7RiqGy3n3zEg0kW5E9igCjFSyLSFihUnmdjmkr6YTXba1vPfCcjZw2ACU7DaNksxgbnEzumplawjrQ7lPiOm/HNj22bkgXPNKvpRVeHitZtF/TSDkWPWVH1sbiBp08v0XvtAHqlNtW6aEBY2QjMP8SNuhVbZRPjw7r6DkJfXQ3i36GR1W0yOXxDaP68p1r9GSBn3oznHhWoyNVq2LVHPx6Hdi/xCKetP7YOdkGBqOTsBlKomjTPWv8UqOKURut0Od2bNb7t5ymPy3boM/cs1wvxbts+ldTyvQyGrdZTsnaIt5iuKv03p6CDpo7Sx+9d6nWlwxmnZ8lOtY5B4aHTEc2O7Po/qCuIX1u3630wkBRJ926UH3pSYqZbrKZpHWakkUpNnjTXqWCLtqrWVv3NOjcPy7WA0ONvK1jxmKDPJFLyVRRGtXbt2zS0XPbdN2fn9Ipb5yrgXJZ371/sW5YY9Ns60xEOiWbuWHW1UpO2xUe097FF/S73HZamtzaxCyYrBWlLFplq5v4wWqLhI+YUdZX95qqF9f36dxHNuhvaxmEzZYsIEkS+Rhq1XBjNrhOivfprL0n6nO/f14b2mYpZmbVZM6zlqtogLcOK0YzsV7zCyv047e/TreuWKWvPTiiwXKT8TN92lS6UiqzrGo2Y7O8wgadv8cEzZzcog/c9IyeL5o+rdOmxixIBZsJlxPD1k9G9K0D5unBBU9r261madHyXn3r4V49WxhbLiibbcfLGRUtgkzU1mvXwYXqMJlvzm5vNsbatSnR2jJhUThmXDPdMsM+YUrZ+t90fefOhbpoqclvMwkzYJtRWD3M9guV8liAZZH0UVMK+tAeW+iD1z+lZyvd1ubWv6If+LaZnuk+XeQZREmHz0zqS3tM1e0r1uq0P682e+i2mlisaXZUTNnsc8gCvYTNmkaW6uq3zNP0pqQ+cd8KXb/MbN5sPWHtg55GrW1i5YL27izro3tM0upFyzR3iyl6qHdUX7pjtfrTXcbbeJodMOsnOo1pWHsOL1WXTRNubp+qUhT5pmV+0maNZdOTaTZms/nRDXrPFlV9bLeZesxmvKfctkgD+QmRncesH1kLWRsRfJrnKg3p2ClWr+1n67zbl+jRIQu0LFAjISe7ZyI7jlv/nFzTqXMnaKXZ2el/el4vlSdZM5uvscFj2OhWR4iHi9q2paILXjdNHfmkPnf7c7phXU4VG6BsCqtGa/OCtU2pNqQDunP67D4T9IPbH9f795urR1cO6vyHVmm9+ZEcHsc6Hisg2F3e9NVVWaMJpoNHUrM1GgXR1vbYvdUoUUkZb9OH2R3r+anSiArmQ5S2maD1dcWH7D4Obmzl5H+Txtb8N77kFf6GL2tSfId/7LsKrZpho+aBPS06aVqnrn/r9lr8wd30/DHbaMVJ22v1B3bW8x/YVs9+aFst+eBOWnbavvrmfnM0mamIVZrvUdh83wzZGNG5akXlbBqa5lv8tVSU4+Y4o0bMtSmeNVNoGLLpdUkDJk6ZSKMxpbKNsM8xe2ixCN46SC1vjWlRTsyUw3ctKhmjZdf8SPzOLV06YZ/tNWtCp9L5dhscLDJJWsdJNShunS9uUzXZtC+dyWl2W1q7Tp+sHWdOVIeN6mYtUrZTI2ozQzeHYHjkBps1zJnQru0tIm5pN+OyKSi8kaFiHabKdLStRU/aNG1ap029exikilphjjPVZjMjo5swXY4Y/2q7qd7kzyQmaMgcbZ/VLx6fpmyyxQaIJqXN+HM16wA2KGZsMEhl27RwrTmDtmYVzOkO80DBprpqMFrGu5Zutyltm+HGNbklpo8ftLuOmDNFJ82fYE7SdGKznYpN3wetXWPmhGWzl5Tpc5/dZ2vXSZ3abmqXihYBxnPW3jaLGrWOU0lbJGdTV5s/m/FlNXNSt+bYgD6xw0w6bXh0hESHagnTT0OTak2TdMeiAbPxhPo6Zqo3bQ66OW/Rr0W7sc7I8UV7jLM2YOd4q9vkzloEGzPHaO2etBkjX6aNWZ3K6aSdm5PMVpWwNilYVFltb1K/yT9StKm0RVwJ02PMZKiZLFXDSVknO7Cjql8cuqXet81UvWevmdHs03qqBpsyGsiaHaSblIm3KlPN66zDX6fdJrZr1x6b2dnsxW2pbO1Us4g6alurd2ZCt3bcdqp2trZvbp5gdbV2ySZVthnRqLVhMmn1z3Wr1wZ1C3FsFtSmbbra9d5dttLMWROMVs4cal4V41+zOsUyGaUtEEmaTmK1rJmkGXWHDYjNaTXY4J2zgTqRLVg2GcymW4xvU2uLtpvTow6eZxBh27GYsjiZARiYOf/XtcT15f230/bdbTp0rnVk03/FZkHVrOkIO84126ys3eygSdOntGmrzhbNndijBhtMktZ/ZDpSytrTdARuNd2iWXOnaMYMa/eJ3VbG6s76u/Grmk0VzHHFzK7U2KkXe6tqt4i3ob3baHbpPfNmaPfJHUqkR62dCjZemb00GH1kzXab3Fn1NfXbPZu5ZuhDBBMMvjYryppDbLZBwAacaTMna7uuNk2wdkpbvRImXzJjs8hGG/RT1o5xG+DiNmOw+r1tp2301inWVjParR4mm7Wft2d0znMgc8fzrb13njlBU+2Y5jmGsaONhqx/o8+00a02tCvRltOWEzs0uaPdZi4tShHum6yxdJv1QbNbmyGZ4WhklGeBNqg3dmjXyd3aoYdlI6tP3vp6k/mlbMy48pygQUNNE8yZG+2kRfKNJjvPJBsGrN/zPkCzKs3WJ6wd4qkW82n5iGYswfJRSdU4w53x/D9w/JtKFvlXa39d2afj/7Rai6zDmqUrObTapo7mFONmJOZgxKvHrN8TctkUkEgo+tYEQ7uNJ9xjySdphlW0LqG4hV9s+zRjt9a3cmYQ1jGr1imq5pTj1d4IloibEykkrMFsdLMoKHpLmHVyG+0yBh9JDRjeoNEz55AwBRH61CU+GYEsicI6wy2ZY263jmZ1iBRYsWjBRneTjoEpBn2To1aq2OzD5LTBgETElLYM74INXmW7F32rqFi0qlhdzGHz4Ls+Jax+cRvUihWrT8y42MCWshE/ZgYwmjX8ijmLQkz5cjxawy1a9Jot9UWjcCFlBsNiJBEK+iUSK5isZmhVZkaGlykOGs2cOR3r0CZXvAyPqslOvGDFTbc1MxIVbGpGhNtgjrZq0RltFSR2V6XLDSrFey2I3GAAc/AZGwzNsVYiHW1E9GTXMYtaaiZ/zZxSpH8L9zNVm0URM6ZscLc6VXkwVey3CVGjRdx2tMG2iEpjFtnEmpUqm44LVcMfI5o23TeVh9WLs0ELFu3zRmPKdFCy8LdkgwAzwcSowYt9ViVrJ3NeJmwUCbE0VjE6tF0tTscwQW2an7IZWAnnbU4qZpFxqlK09mN3mdWNHxGi7S1aTI6WVcxYJG9ixQi361K6nDIdMcPoG2ublDltdlXERiyiw3Zs0KkmbfZrt41+fMRsLGP6L5pNVxLmSEfMlizy5IGr9RUm6yUGzgTPyOyeoZZM99kSta9oBP3ZjNPcv7Wb9Q3rAzFr9+wIEZ/1pYZmqydB06vtPloOSJj9jAwqVRwyh2NOhCDH8GrW1kR4Vfqd2WMtPajMiMk6XDP7M13kaSDsp2D1LUS2FK/aAGxtzOw0PoT9mN5tgIgRyNV1uXjV+pYZTLXUa3UzRaInw4mZPdX4AQ9mbwRU1gZxNoBYe2ZxG1qnQRsEZf0/UbC+Rvuyo4UgzXCsm6pqbRmz/p61Wehwk9moBUWmEsMzFthkvKZMZdjcTaMK6KRq7ZTsMbjpMdps8upUs6AxbrYRt1lSmcGGAEqsNpierQ5Jm+nTXqOIYJ4rZXW33m6O2HRkM4iY9Uv8Av2nmDBdmp0mSvTr9SoTJBltG5WsLZLWZhXr03Yvnbd+ZTaStHummHTVPKLpaMD8UsxoUZGa8eR7zVl+kMX6L7srzUL48/8s8X21aLeP1Sn4nv/nv/Di4Kh+98Kg+gvsRTaFEZLZ9I3vRVPEXKvBTEMJM6gEu0h4+GYOgWjAopCYKYrowCbw0WdIowHCKsSvuRwyoaDfHjZJH5qT1Tu3zKtvfb86LILAgNsLa3XlQd361uu7VOt7QUOmlMFiVlOaipo+cUhbZAd0ysxODZWKNhuxKMKUt4FpoPVeDMEs0fiZIVuFqmbYtUSTwc0wEyMqZ2ywsUZjeYCUYK3C6lGxkZWZVNIMnVkJy0JlwyklbTQ3Y4zENxgPvfk94xiRIZ3NuNbnRMwM0eoaS1lkajpjBatkqquUEzp9VlxXHzLZgpJ+3b6qqIZcTHu1Ddu0kq2PNW3fUlar8WiymcKZ23frnG1SOmV3i1DSw6oODamzrUFNZlizupvVbLH/uqI54yjWNDUwYEQDr5mMCVwjImRpxzrNeHLSs8qpkWgASRAJV/LmIM1Yc3w0ylrY9FRfhuk742rKBvGk6a5qeCXrTBUbBPNFGwQSDJaGywCeNufCwG7/zpib089sWjzRHPWdL22w8bVqM7OaJmZHNGptN88ixMzoGpN1vd6/TbvZR1Hvmp3Qm2dZ5DMwHPmNmrXfdj0WlZpDHS7gRKytbRCsmIKrpoNk1CktMDD9m4DW9mabLHdUWTpBfsMz4dmgQP2skDW9tb1F1kk2IqAzdFhX53LadGydMV5rVtK0nrYpf9EcOrcTbGqARpKlRIvczbFWbTYTS1i0a7I1Gvy/9uvRN/ZsjQaaB9fV1GXdZQer+4xMRY1mw9t2NKpojiBvUe7RU8u6/fDZ2qKppqdXFbS1BbDxwRXqsMFi7oRJ2pCMaThyrOaEAhnJBADJmg3iZrMVC4rwG2bOVi+b8Znk8fho5NSq1DXWp7L1i7JFonGLQDPVQbMa658mfzmy96zRMFIWNEAjcvoWqIzx/Hu7qCWKhmN9K22RddXu20yVH4B6Q2OfLj54oua1VXT3s4s1I5/UvK68Wqzu7cmiZnU1qtPw8hYAnDIvoSsOnW3tntbQhuU2kUyIR7jt1t+27mkx/9miNcMmu/c7BkD6e6XBnK4FAGaDsar1NxtNE3Hedh1f1rg5O2I4ZunYc5rlPWgxVpjSIqeeMvsCr2IDv7VnIlmLlqMICLGRkvm9srUFgyV2x+5GdJ4jwDCf01Do1e8Om6zzt89ralNFD2xYp/ZUQdu1pjXJfMHoQFnzpvSosTasaaaL981N6ZaDJ+vUHRp026Il6po4QT3DG9RtupnTnlWDydtn4xj2GwkapVfX61/KkfOn4nVr/v8XH3YbL9XMwbyjZ1Tf2nOq1jPaWzT+0IoV0ZP0bW0a1j2hU1+98W4dsevW2tumeqyD3bq6oAWr+vXHpcv12wN2VtGizaF0RR1mpDebnMfesVQDQz3WJwrmvCxSsWF7vBnB/5eplihoUqlfl+zdpQUjGZ37l35d8MYWvam7qjzRlE3l167YoIldTWppzWvBS2u0xoxpXkenptjU8r4XF2taR1YTm/h4XEEbzOFte8WjeqnaqrxFjSPJvHUV1tL/feqdsAg5lVqvM7as6Ku7b6MvP/yUPvdwQafOnaYta4u1z9zZyttA/ZvHl+jonbdUt0n/qxef1FM2jZ7Y2KKT507SibfcrS/tvZMmWNDBNtGBwqiO/esyXbs+Z47GovuKDfB4un+TxLIWDoIvLc5MDOmQqQm9ZQLfCurQ/zy9RB/ddZY5/REbwEqa1DlBn/z9gzp+l5nablKLHnlhjfaZ2a3rnlymfnNKe3Q3mJ2ntEMne/uT2mAzyn2vWajHRmzmsXE9+98hJdn5l7ZgwAaBzGBeozYrnppcqZuOmK+t4yVdt6pPn7hjuS7ad0u1Fpdql8lzlMkkdMFtD+nYvWZH22KffG6xtprWrcW9Zd3V26fHVg/q/H3nMtcxDmktGinoyNue0iOr2pUx/Q43MgO3fu6+8N8k1SzI27ezpB+/oV3LVz+r56uTdP5jfbrkgKnKrXhJszosKGmZoO/evUj7dDdq/60m6NHFK7XzjGkqmk38bOGzylnbvmHWFE1gQ4JZ943Pr9bpf1qnl9I9NhizgsLyz//OD5PGW/PftPMfK/G/TDVzdnG12Wg9OJyU1d+mWhYOmf8bGo1ryCLV9uakRTE25bIOkLBoZX2xpLXm2GuxZp27c1o9FoVccM9akyuhNaaLZTadjdVses+7AuZk41WWdYzg/4GC/u+SdVYb/SdYtJEcLeqlSlJf3aNLJ8xJaaWFIu+/9gkNmfsrEo0UWZKKabBs0WGsaB0grvUWkaQTFgXXGqyj9Vsdq3p2pD2azCcrQxalNNpshaWifx/nz/bKDovU5lhbYD9Lk1Wt6i/rQ1vl9Y29u3X30LBOuPZR5Vtm2TTcIvQYO8Qa1D9qsytrumjbJK+u2wxiwKb2E5tt0OuNq7eYtwjLdMQyTfQG+b9PiiIpzK6WMBu2+tvsrtlmDmuHY1pnw/NZc9P66G7TIswTb3hKz5tjW9+XUsZsuSlnbVcbsvo122yirGx8yPRms0yzl+50VUuHc2YHY8sULweA/wYpWlqy6LnKrNiiZd4BYls4j1smNmSUrZT1QjGmz++a1RnbdeqB9Tazve0lK9ipskW/o6VhNfIswXQ3YuV6C40aLTZY0MM2cyNi8NJITc9bn6nGbLZi9Go2u4ozu4/6ORH+v0diSE6VRzTFbDdtbm3VSFV9gwl9ebeEjt9+qvrs/tt/+YDNViZr1No1YX6wsZiwmZjNIG3mtaFgxmOz0Fy+qmxqyPp2zfp4SosGOZpNWQBQtSOO+3+bxpy/6XKznH/kV/73DjVpBlJOjZrBmFszY08V2VlgUyemUtagmZKJlCjb1GpsKhovNSlmEWSs2q/0yBQNZ00NJgzOolK1+zYSsu4cr9pUzqpUZq5qCvx3cv1Ji2AqNtXOFUZUThdViLdHzw6qiX4lrP6yKXi6aDOXlDkz83xV6/yp0bw1z2g0INR4VhIfULLYEq0Dp2u8LdtsnaBk9TUjKjQbnAHy3yjyZxmELp0dsquisiMJtSYtWkslzBkWon30jSUb3MsWyVhAlCwkVMwx4FunL9qAEbPpdS6u5oGiRs02KubxaomUmszJlEsljfBcxyLsFptKD5mBjvDGlFkC6/pmXHbOIGqHSCV4yzir3mq0WeO6aAsVNoTLMefFuyssB5r+zPwtW8HI5sesKJpJcsr+augZPuvKlOMFyCZz8LlUVWtGbcBOpSzAqWlNwTqWyWhzUcMxt5AcVrXEYnLC6mfnKabZ65Q3x5dleaY6pL6UdXLr8MkSS5Hm4MwceF+G5zDdSXMQNuD1Wl3HluaoE5JRybH6/H+VYrzhGSmsEAVurN3zvMA6ugVxZqepFSaz9XsL9OKxYcV4HmHBXSXOTkDqYRFoNJtJKsFzLKPDc6GYBX/popWz/hCzQAhMWaDHUh4DZM1mHWMt9O+RsD126tRq1teLAyrYjEiVCTYA9mmUGVKD+a5CSg02gA2nMtZHSta/ra+U+MVDu59ke7z1/RLb5qOhxHRgbRwFOfhHlML5/76tx5z/5kb+Eb//l6qGgdMfz5jrYePh/Cf92yQcqDk6m89tXFdN67s7Z7Tf5BadcNNCHTQvqzdOmqhbl/Vpl4lZM0Me/Me01gKA0eERzWxq1pDN5pauHNTWk9gvLrPHUb1pUqtuWLRC/3X3sN6zZatFkw1auMYiRnabWMe5xmaF02c16ubn1uqMnSbq2XUbtM/kdrsT16INI8o25vTRm9eqy6Kz7+/foqLRXT5og1NjSr1r+zVSrmleT4eW9w3qxTWrtNusyWq3jvinBc9r6+kTlbOQ7r4lBT2zdrlO2G26dU8bqDasUVPnVL3td6t0zFzpQ/Pa9LpfL9R+PZ06eX6b+UCLAPuL0Y6+SZ1ZPb5qRPe9tFIH7zBFu7fl9PiyNRoqjGqvyZP0ZKGo5kpaf1tpAVI6ptntaT1jM6BHn1yiD++zhS54fINuW8EWiLz1yaL4em7KPGWFgWuj6v+T/h2S+7J/z1YZz/kTRrwitycMK8oW7fw/yyF9Gz1fdW882Hg4/8n/LjnBMk40K2uyGV5OsXJM9zy/TkOZuKZMrGlWNqtWi6z3m9asKdb29y98UnObY/rDg0MW3CR12OQmvXtqk07eskOHT2zS4VNalO7v05+eekl3rrTJsDnxqe0FnXfnYk3qblLX4AatHyjoojf36OhpOb2xJa3DenLaryOlJb1V3XjfQp01v1NdJTN7i6DyDQkNFiq6+s6ndfDEnC7+67Pas6ddn915mlavW6VDjff399tOx01r19u6WvXRfebpzdNsUBhcq4/Nzeh/3rSVeleuV2r1Wh0wZYK54mHlh9ar3WY1ZXZ4WeB0yOxm7d6dVuNLy3X8nE69cV67rnz8KR26ZbOu2m+2tiuak3+BD33Vot+23r6zWX95er2eWLdeb5ua1Lt72NG1XodOadIqZsrpjGbbzDFrESODGQ/cmSnG2E3FHGacdvhP/v8q45/+fX3UeIOSRf7V2l0r1+mYP/XrhdG0Ehb5V2wwiHZy/N2o8J/0nzR+YgdJLd6gRKWmVHVDtDc6Y+F7Pj5i89ycaiMJ9cZH1Z6qKV1JaYSf9yxmVKiaIzMHl7A4PlYeVLXSKPb7ZyoD6k92qKGQUC01qP7Rql7XWdLnd2nSlk0N+q+HV+rypWkNVRJqNKcYswGnmFyjtNkwPx06WrGpuHXGUqyoss0wUjIeNhUvskZtNj725UTWkStqsbssRY6W4krYTCCdSmjYOgw7g7KxFpvCD5hcaaWTZatTUYM2zY/H+1Uo8gZnUalkTIODMZ2xo/SBed1KjxT0y8WD+u4DRdU6MjYDGNVQKaaWZNVktJkDu3OVswHEZh4VGygTVaOXiHa3ZEolDZf79eVdO7Rjd06n37tOj/fHlJXRKY+Y3pAxF8lu06uN2v9P+k967cSCZY03IKtVi/yrunj/6dbfKoXaX1YN68ybl+jRcruUMYdfHRpb79w4MfhP+k/avOTRhQcNXIfnJLsGFF3W33/5hqX6840JkKPaDGKTeOPCwhTe/0e49Wk8vhthHMhR1/H79amez8ayYfKiEbj+/jj4/0n/Sa+V2M+rZqk0qkM61+rbB83R/w+A1e0zG+sw0QAAAABJRU5ErkJggg==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1495425" y="1484313"/>
            <a:ext cx="7324725" cy="511016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dirty="0">
                <a:solidFill>
                  <a:srgbClr val="000000"/>
                </a:solidFill>
                <a:latin typeface="Times New Roman"/>
              </a:rPr>
              <a:t> </a:t>
            </a:r>
            <a:endParaRPr lang="en-US" dirty="0"/>
          </a:p>
        </p:txBody>
      </p:sp>
      <p:pic>
        <p:nvPicPr>
          <p:cNvPr id="9" name="Picture 26" descr="Dečaci do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1484784"/>
            <a:ext cx="8215064" cy="506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7848600" y="2576899"/>
            <a:ext cx="453573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V="1">
            <a:off x="3352800" y="4123183"/>
            <a:ext cx="504056" cy="14401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 flipV="1">
            <a:off x="4216896" y="3581400"/>
            <a:ext cx="502742" cy="423664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V="1">
            <a:off x="4719638" y="3355082"/>
            <a:ext cx="533400" cy="22631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 flipV="1">
            <a:off x="1981200" y="4738451"/>
            <a:ext cx="304800" cy="21602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V="1">
            <a:off x="2286408" y="4581128"/>
            <a:ext cx="269367" cy="14665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2555776" y="4513287"/>
            <a:ext cx="187424" cy="7200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2743200" y="4267199"/>
            <a:ext cx="609600" cy="2460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V="1">
            <a:off x="3856856" y="4005064"/>
            <a:ext cx="360040" cy="11181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23" name="Okvir za tekst 22"/>
          <p:cNvSpPr txBox="1"/>
          <p:nvPr/>
        </p:nvSpPr>
        <p:spPr>
          <a:xfrm>
            <a:off x="8183162" y="2438400"/>
            <a:ext cx="432048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1200" b="1" dirty="0"/>
              <a:t>CV</a:t>
            </a:r>
            <a:endParaRPr lang="en-US" sz="12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6384" y="5715000"/>
            <a:ext cx="20494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10235432"/>
      </p:ext>
    </p:extLst>
  </p:cSld>
  <p:clrMapOvr>
    <a:masterClrMapping/>
  </p:clrMapOvr>
  <p:transition advTm="1829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21"/>
          <p:cNvGrpSpPr/>
          <p:nvPr/>
        </p:nvGrpSpPr>
        <p:grpSpPr>
          <a:xfrm>
            <a:off x="762000" y="1484784"/>
            <a:ext cx="7739089" cy="4896544"/>
            <a:chOff x="3299659" y="1484784"/>
            <a:chExt cx="5736837" cy="4320480"/>
          </a:xfrm>
        </p:grpSpPr>
        <p:pic>
          <p:nvPicPr>
            <p:cNvPr id="41988" name="Picture 4" descr="Dečaci 5-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99659" y="1484784"/>
              <a:ext cx="5736837" cy="4320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upa 20"/>
            <p:cNvGrpSpPr/>
            <p:nvPr/>
          </p:nvGrpSpPr>
          <p:grpSpPr>
            <a:xfrm>
              <a:off x="3864514" y="3911225"/>
              <a:ext cx="2157860" cy="1345913"/>
              <a:chOff x="3864514" y="3911225"/>
              <a:chExt cx="2157860" cy="1345913"/>
            </a:xfrm>
          </p:grpSpPr>
          <p:sp>
            <p:nvSpPr>
              <p:cNvPr id="41989" name="Line 7"/>
              <p:cNvSpPr>
                <a:spLocks noChangeShapeType="1"/>
              </p:cNvSpPr>
              <p:nvPr/>
            </p:nvSpPr>
            <p:spPr bwMode="auto">
              <a:xfrm flipH="1">
                <a:off x="3864514" y="4969801"/>
                <a:ext cx="431800" cy="2873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1" name="Line 7"/>
              <p:cNvSpPr>
                <a:spLocks noChangeShapeType="1"/>
              </p:cNvSpPr>
              <p:nvPr/>
            </p:nvSpPr>
            <p:spPr bwMode="auto">
              <a:xfrm flipH="1">
                <a:off x="4303432" y="4878977"/>
                <a:ext cx="144463" cy="7302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2" name="Line 7"/>
              <p:cNvSpPr>
                <a:spLocks noChangeShapeType="1"/>
              </p:cNvSpPr>
              <p:nvPr/>
            </p:nvSpPr>
            <p:spPr bwMode="auto">
              <a:xfrm flipH="1">
                <a:off x="4476138" y="4724399"/>
                <a:ext cx="360362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 flipH="1">
                <a:off x="4836500" y="4652962"/>
                <a:ext cx="71438" cy="71437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 flipV="1">
                <a:off x="4907938" y="4441303"/>
                <a:ext cx="215900" cy="215900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7"/>
              <p:cNvSpPr>
                <a:spLocks noChangeShapeType="1"/>
              </p:cNvSpPr>
              <p:nvPr/>
            </p:nvSpPr>
            <p:spPr bwMode="auto">
              <a:xfrm flipV="1">
                <a:off x="5128790" y="4296840"/>
                <a:ext cx="144462" cy="144463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1" name="Line 19"/>
              <p:cNvSpPr>
                <a:spLocks noChangeShapeType="1"/>
              </p:cNvSpPr>
              <p:nvPr/>
            </p:nvSpPr>
            <p:spPr bwMode="auto">
              <a:xfrm flipV="1">
                <a:off x="5290903" y="4208797"/>
                <a:ext cx="155208" cy="79355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" name="Line 19"/>
              <p:cNvSpPr>
                <a:spLocks noChangeShapeType="1"/>
              </p:cNvSpPr>
              <p:nvPr/>
            </p:nvSpPr>
            <p:spPr bwMode="auto">
              <a:xfrm flipV="1">
                <a:off x="5446111" y="4065922"/>
                <a:ext cx="360363" cy="142875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" name="Line 19"/>
              <p:cNvSpPr>
                <a:spLocks noChangeShapeType="1"/>
              </p:cNvSpPr>
              <p:nvPr/>
            </p:nvSpPr>
            <p:spPr bwMode="auto">
              <a:xfrm flipV="1">
                <a:off x="5806474" y="3911225"/>
                <a:ext cx="215900" cy="142875"/>
              </a:xfrm>
              <a:prstGeom prst="line">
                <a:avLst/>
              </a:prstGeom>
              <a:noFill/>
              <a:ln w="25400">
                <a:solidFill>
                  <a:srgbClr val="3366FF"/>
                </a:solidFill>
                <a:round/>
                <a:headEnd/>
                <a:tailEnd type="oval" w="med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20" name="Title 1"/>
          <p:cNvSpPr txBox="1">
            <a:spLocks/>
          </p:cNvSpPr>
          <p:nvPr/>
        </p:nvSpPr>
        <p:spPr>
          <a:xfrm>
            <a:off x="683568" y="188640"/>
            <a:ext cx="7739089" cy="121444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sr-Latn-RS" sz="2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x-none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Dete rođeno </a:t>
            </a:r>
            <a:r>
              <a:rPr kumimoji="0" lang="sr-Latn-R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MGD </a:t>
            </a:r>
            <a:r>
              <a:rPr kumimoji="0" lang="x-none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koje u uzrastu od 2 godine ne dostigne normalnu </a:t>
            </a:r>
            <a:r>
              <a:rPr kumimoji="0" lang="sr-Latn-R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TV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7633855" y="3200400"/>
            <a:ext cx="45357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2735" y="3036093"/>
            <a:ext cx="44450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1178" y="5549774"/>
            <a:ext cx="20494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2856516"/>
      </p:ext>
    </p:extLst>
  </p:cSld>
  <p:clrMapOvr>
    <a:masterClrMapping/>
  </p:clrMapOvr>
  <p:transition advTm="1397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 txBox="1">
            <a:spLocks noGrp="1"/>
          </p:cNvSpPr>
          <p:nvPr>
            <p:ph type="title"/>
          </p:nvPr>
        </p:nvSpPr>
        <p:spPr>
          <a:xfrm>
            <a:off x="683568" y="188640"/>
            <a:ext cx="7918648" cy="114300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1">
              <a:lnSpc>
                <a:spcPts val="3500"/>
              </a:lnSpc>
              <a:defRPr/>
            </a:pPr>
            <a:r>
              <a:rPr lang="x-none" sz="3200" b="1" dirty="0"/>
              <a:t>Dete u pubertetu kod koga </a:t>
            </a:r>
            <a:r>
              <a:rPr lang="x-none" sz="3200" b="1" dirty="0" smtClean="0"/>
              <a:t>izostaje očekivani </a:t>
            </a:r>
            <a:r>
              <a:rPr lang="x-none" sz="3200" b="1" dirty="0"/>
              <a:t>ubrzani </a:t>
            </a:r>
            <a:r>
              <a:rPr lang="x-none" sz="3200" b="1" dirty="0" smtClean="0"/>
              <a:t>rast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2" descr="Devojčice 5-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30510"/>
            <a:ext cx="7924800" cy="4991453"/>
          </a:xfrm>
          <a:prstGeom prst="rect">
            <a:avLst/>
          </a:prstGeom>
          <a:noFill/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2391542" y="4556854"/>
            <a:ext cx="432048" cy="24374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7740351" y="2860265"/>
            <a:ext cx="3587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V="1">
            <a:off x="2103511" y="4800600"/>
            <a:ext cx="288031" cy="21001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 flipV="1">
            <a:off x="2851349" y="4338394"/>
            <a:ext cx="360040" cy="20807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V="1">
            <a:off x="1828800" y="5010619"/>
            <a:ext cx="274711" cy="23460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3212561" y="4043606"/>
            <a:ext cx="432048" cy="2947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V="1">
            <a:off x="3644608" y="3875963"/>
            <a:ext cx="511471" cy="16288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 flipV="1">
            <a:off x="4156080" y="3767951"/>
            <a:ext cx="350137" cy="1080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24" name="Line 20"/>
          <p:cNvSpPr>
            <a:spLocks noChangeShapeType="1"/>
          </p:cNvSpPr>
          <p:nvPr/>
        </p:nvSpPr>
        <p:spPr bwMode="auto">
          <a:xfrm flipV="1">
            <a:off x="4506218" y="3623935"/>
            <a:ext cx="288032" cy="144016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 flipH="1">
            <a:off x="4794250" y="3352800"/>
            <a:ext cx="311150" cy="269039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oval" w="med" len="med"/>
            <a:tailEnd type="oval" w="med" len="med"/>
          </a:ln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30" name="Okvir za tekst 29"/>
          <p:cNvSpPr txBox="1"/>
          <p:nvPr/>
        </p:nvSpPr>
        <p:spPr>
          <a:xfrm>
            <a:off x="8034412" y="2721766"/>
            <a:ext cx="432048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1200" b="1" dirty="0"/>
              <a:t>CV</a:t>
            </a:r>
            <a:endParaRPr lang="en-US" sz="12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0889" y="5562600"/>
            <a:ext cx="20494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5254088"/>
      </p:ext>
    </p:extLst>
  </p:cSld>
  <p:clrMapOvr>
    <a:masterClrMapping/>
  </p:clrMapOvr>
  <p:transition advTm="1355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950798" cy="48100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Класификација</a:t>
            </a:r>
            <a:r>
              <a:rPr lang="sr-Latn-CS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ниског</a:t>
            </a:r>
            <a:r>
              <a:rPr lang="sr-Latn-CS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раста</a:t>
            </a:r>
            <a:endParaRPr lang="en-US" sz="30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536090" y="1596191"/>
            <a:ext cx="8455510" cy="5261809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marL="357188" indent="-357188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b="1" dirty="0" smtClean="0">
                <a:ea typeface="Verdana" pitchFamily="34" charset="0"/>
                <a:cs typeface="Verdana" pitchFamily="34" charset="0"/>
              </a:rPr>
              <a:t>Физиолошки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b="1" dirty="0">
                <a:ea typeface="Verdana" pitchFamily="34" charset="0"/>
                <a:cs typeface="Verdana" pitchFamily="34" charset="0"/>
              </a:rPr>
              <a:t>(84-89)%</a:t>
            </a:r>
          </a:p>
          <a:p>
            <a:pPr marL="719138" indent="-358775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dirty="0" smtClean="0">
                <a:ea typeface="Verdana" pitchFamily="34" charset="0"/>
                <a:cs typeface="Verdana" pitchFamily="34" charset="0"/>
              </a:rPr>
              <a:t>Породични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генетски</a:t>
            </a:r>
            <a:r>
              <a:rPr lang="en-GB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фамилијарни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ниски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раст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endParaRPr lang="sr-Latn-CS" dirty="0">
              <a:solidFill>
                <a:schemeClr val="accent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  <a:p>
            <a:pPr marL="719138" indent="-358775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dirty="0" smtClean="0">
                <a:ea typeface="Verdana" pitchFamily="34" charset="0"/>
                <a:cs typeface="Verdana" pitchFamily="34" charset="0"/>
              </a:rPr>
              <a:t>Породично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конституционално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успорени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раст</a:t>
            </a:r>
            <a:endParaRPr lang="sr-Latn-CS" dirty="0">
              <a:ea typeface="Verdana" pitchFamily="34" charset="0"/>
              <a:cs typeface="Verdana" pitchFamily="34" charset="0"/>
            </a:endParaRPr>
          </a:p>
          <a:p>
            <a:pPr marL="357188" indent="-35718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defRPr/>
            </a:pPr>
            <a:r>
              <a:rPr lang="sr-Latn-CS" dirty="0">
                <a:solidFill>
                  <a:schemeClr val="accent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       </a:t>
            </a:r>
          </a:p>
          <a:p>
            <a:pPr marL="357188" indent="-357188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b="1" dirty="0" smtClean="0">
                <a:ea typeface="Verdana" pitchFamily="34" charset="0"/>
                <a:cs typeface="Verdana" pitchFamily="34" charset="0"/>
              </a:rPr>
              <a:t>Патолошки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органски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) </a:t>
            </a:r>
            <a:r>
              <a:rPr lang="sr-Latn-CS" b="1" dirty="0">
                <a:ea typeface="Verdana" pitchFamily="34" charset="0"/>
                <a:cs typeface="Verdana" pitchFamily="34" charset="0"/>
              </a:rPr>
              <a:t>(11-16)%</a:t>
            </a:r>
          </a:p>
          <a:p>
            <a:pPr marL="719138" indent="-358775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dirty="0" smtClean="0">
                <a:ea typeface="Verdana" pitchFamily="34" charset="0"/>
                <a:cs typeface="Verdana" pitchFamily="34" charset="0"/>
              </a:rPr>
              <a:t>Пропорционални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пренатални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dirty="0" smtClean="0">
                <a:ea typeface="Verdana" pitchFamily="34" charset="0"/>
                <a:cs typeface="Verdana" pitchFamily="34" charset="0"/>
              </a:rPr>
              <a:t>постнатални</a:t>
            </a:r>
            <a:r>
              <a:rPr lang="sr-Latn-CS" dirty="0" smtClean="0">
                <a:ea typeface="Verdana" pitchFamily="34" charset="0"/>
                <a:cs typeface="Verdana" pitchFamily="34" charset="0"/>
              </a:rPr>
              <a:t>)</a:t>
            </a:r>
            <a:endParaRPr lang="sr-Latn-CS" dirty="0">
              <a:ea typeface="Verdana" pitchFamily="34" charset="0"/>
              <a:cs typeface="Verdana" pitchFamily="34" charset="0"/>
            </a:endParaRPr>
          </a:p>
          <a:p>
            <a:pPr marL="719138" indent="-358775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dirty="0" smtClean="0">
                <a:ea typeface="Verdana" pitchFamily="34" charset="0"/>
                <a:cs typeface="Verdana" pitchFamily="34" charset="0"/>
              </a:rPr>
              <a:t>Непропорционални</a:t>
            </a:r>
            <a:endParaRPr lang="en-GB" dirty="0">
              <a:ea typeface="Verdana" pitchFamily="34" charset="0"/>
              <a:cs typeface="Verdana" pitchFamily="34" charset="0"/>
            </a:endParaRPr>
          </a:p>
          <a:p>
            <a:pPr marL="719138" indent="-358775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None/>
              <a:defRPr/>
            </a:pPr>
            <a:endParaRPr lang="en-GB" dirty="0">
              <a:ea typeface="Verdana" pitchFamily="34" charset="0"/>
              <a:cs typeface="Verdana" pitchFamily="34" charset="0"/>
            </a:endParaRPr>
          </a:p>
          <a:p>
            <a:pPr marL="360363" indent="-360363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sr-Cyrl-RS" b="1" dirty="0" smtClean="0">
                <a:ea typeface="Verdana" pitchFamily="34" charset="0"/>
                <a:cs typeface="Verdana" pitchFamily="34" charset="0"/>
              </a:rPr>
              <a:t>Идиопатски</a:t>
            </a:r>
            <a:r>
              <a:rPr lang="en-GB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ниски</a:t>
            </a:r>
            <a:r>
              <a:rPr lang="en-GB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раст</a:t>
            </a:r>
            <a:endParaRPr lang="sr-Latn-CS" b="1" dirty="0">
              <a:ea typeface="Verdana" pitchFamily="34" charset="0"/>
              <a:cs typeface="Verdana" pitchFamily="34" charset="0"/>
            </a:endParaRP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defRPr/>
            </a:pPr>
            <a:endParaRPr lang="sr-Latn-CS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357188" indent="-35718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132888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412776"/>
            <a:ext cx="8640960" cy="4411662"/>
          </a:xfrm>
        </p:spPr>
        <p:txBody>
          <a:bodyPr/>
          <a:lstStyle/>
          <a:p>
            <a:r>
              <a:rPr lang="sr-Cyrl-RS" b="1" dirty="0" smtClean="0"/>
              <a:t>Породични фамилијарни ниски раст</a:t>
            </a:r>
          </a:p>
          <a:p>
            <a:pPr indent="100013"/>
            <a:r>
              <a:rPr lang="sr-Cyrl-RS" sz="2200" dirty="0" smtClean="0"/>
              <a:t>Карактеристика чланова појединих породица у којима је ТВ бар једног родитеља испод </a:t>
            </a:r>
            <a:r>
              <a:rPr lang="sr-Latn-RS" sz="2200" dirty="0" smtClean="0"/>
              <a:t>p3</a:t>
            </a:r>
          </a:p>
          <a:p>
            <a:pPr indent="100013"/>
            <a:r>
              <a:rPr lang="sr-Cyrl-RS" sz="2200" dirty="0" smtClean="0"/>
              <a:t>Ограничен</a:t>
            </a:r>
            <a:r>
              <a:rPr lang="sr-Latn-RS" sz="2200" dirty="0" smtClean="0"/>
              <a:t> </a:t>
            </a:r>
            <a:r>
              <a:rPr lang="sr-Cyrl-RS" sz="2200" dirty="0" smtClean="0"/>
              <a:t>потенцијал</a:t>
            </a:r>
            <a:r>
              <a:rPr lang="sr-Latn-RS" sz="2200" dirty="0" smtClean="0"/>
              <a:t> </a:t>
            </a:r>
            <a:r>
              <a:rPr lang="sr-Cyrl-RS" sz="2200" dirty="0" smtClean="0"/>
              <a:t>раста</a:t>
            </a:r>
            <a:r>
              <a:rPr lang="sr-Latn-RS" sz="2200" dirty="0" smtClean="0"/>
              <a:t> </a:t>
            </a:r>
            <a:r>
              <a:rPr lang="sr-Cyrl-RS" sz="2200" dirty="0" smtClean="0"/>
              <a:t>у</a:t>
            </a:r>
            <a:r>
              <a:rPr lang="sr-Latn-RS" sz="2200" dirty="0" smtClean="0"/>
              <a:t> </a:t>
            </a:r>
            <a:r>
              <a:rPr lang="sr-Cyrl-RS" sz="2200" dirty="0" smtClean="0"/>
              <a:t>висину</a:t>
            </a:r>
          </a:p>
          <a:p>
            <a:pPr indent="100013"/>
            <a:r>
              <a:rPr lang="sr-Cyrl-RS" sz="2200" dirty="0" smtClean="0"/>
              <a:t>Порођајна телесна дужина- нормална</a:t>
            </a:r>
          </a:p>
          <a:p>
            <a:pPr indent="100013"/>
            <a:r>
              <a:rPr lang="sr-Cyrl-RS" sz="2200" dirty="0" smtClean="0"/>
              <a:t>У одојачком периоду, од 6. месеца до 18 месеца-застој у расту</a:t>
            </a:r>
          </a:p>
          <a:p>
            <a:pPr indent="100013"/>
            <a:r>
              <a:rPr lang="sr-Cyrl-RS" sz="2200" dirty="0" smtClean="0"/>
              <a:t>У узрасту од 3 године ТВ прати или је нешто испод </a:t>
            </a:r>
            <a:r>
              <a:rPr lang="sr-Latn-RS" sz="2200" dirty="0" smtClean="0"/>
              <a:t>p3</a:t>
            </a:r>
          </a:p>
          <a:p>
            <a:pPr indent="100013"/>
            <a:r>
              <a:rPr lang="sr-Cyrl-RS" sz="2200" dirty="0" smtClean="0"/>
              <a:t>Уобичајено</a:t>
            </a:r>
            <a:r>
              <a:rPr lang="sr-Latn-RS" sz="2200" dirty="0" smtClean="0"/>
              <a:t> </a:t>
            </a:r>
            <a:r>
              <a:rPr lang="sr-Cyrl-RS" sz="2200" dirty="0" smtClean="0"/>
              <a:t>време</a:t>
            </a:r>
            <a:r>
              <a:rPr lang="sr-Latn-RS" sz="2200" dirty="0" smtClean="0"/>
              <a:t> </a:t>
            </a:r>
            <a:r>
              <a:rPr lang="sr-Cyrl-RS" sz="2200" dirty="0" smtClean="0"/>
              <a:t>почетка</a:t>
            </a:r>
            <a:r>
              <a:rPr lang="sr-Latn-RS" sz="2200" dirty="0" smtClean="0"/>
              <a:t> </a:t>
            </a:r>
            <a:r>
              <a:rPr lang="sr-Cyrl-RS" sz="2200" dirty="0" smtClean="0"/>
              <a:t>пубертета</a:t>
            </a:r>
            <a:endParaRPr lang="sr-Latn-RS" sz="2200" dirty="0" smtClean="0"/>
          </a:p>
          <a:p>
            <a:pPr indent="100013"/>
            <a:r>
              <a:rPr lang="sr-Cyrl-RS" sz="2200" dirty="0" smtClean="0"/>
              <a:t>Коштано сазревање- у складу са узрастом или касни мање од 2 године</a:t>
            </a:r>
            <a:endParaRPr lang="sr-Latn-RS" sz="2200" dirty="0" smtClean="0"/>
          </a:p>
          <a:p>
            <a:pPr indent="100013"/>
            <a:endParaRPr lang="en-GB" sz="22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696200" cy="4603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Физиолошки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низак раст</a:t>
            </a:r>
            <a:endParaRPr lang="en-US" sz="32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7041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4411662"/>
          </a:xfrm>
        </p:spPr>
        <p:txBody>
          <a:bodyPr/>
          <a:lstStyle/>
          <a:p>
            <a:r>
              <a:rPr lang="sr-Cyrl-RS" sz="2600" dirty="0" smtClean="0"/>
              <a:t>Раст и развој подразумевају континуиране и међусобно нераздвојиве процесе</a:t>
            </a:r>
          </a:p>
          <a:p>
            <a:r>
              <a:rPr lang="sr-Latn-CS" sz="2600" b="1" dirty="0" smtClean="0"/>
              <a:t>Раст</a:t>
            </a:r>
            <a:r>
              <a:rPr lang="sr-Latn-CS" sz="2600" dirty="0" smtClean="0"/>
              <a:t>-</a:t>
            </a:r>
            <a:r>
              <a:rPr lang="sr-Cyrl-RS" sz="2600" dirty="0" smtClean="0"/>
              <a:t> настаје ћелијском пролиферацијом, представља п</a:t>
            </a:r>
            <a:r>
              <a:rPr lang="sr-Latn-CS" sz="2600" dirty="0" smtClean="0"/>
              <a:t>овећање величине, масе или броја ћелија</a:t>
            </a:r>
            <a:r>
              <a:rPr lang="sr-Cyrl-RS" sz="2600" dirty="0" smtClean="0"/>
              <a:t>, тиме и у</a:t>
            </a:r>
            <a:r>
              <a:rPr lang="sr-Latn-CS" sz="2600" dirty="0" smtClean="0"/>
              <a:t>већање ткива, органа и читавог организма</a:t>
            </a:r>
            <a:endParaRPr lang="sr-Cyrl-RS" sz="2600" dirty="0" smtClean="0"/>
          </a:p>
          <a:p>
            <a:r>
              <a:rPr lang="sr-Latn-CS" sz="2600" b="1" dirty="0" smtClean="0"/>
              <a:t>Развој</a:t>
            </a:r>
            <a:r>
              <a:rPr lang="en-US" sz="2600" dirty="0" smtClean="0"/>
              <a:t>-</a:t>
            </a:r>
            <a:r>
              <a:rPr lang="sr-Cyrl-RS" sz="2600" dirty="0" smtClean="0"/>
              <a:t> настаје ћелијском диференцијацијом, одликује га п</a:t>
            </a:r>
            <a:r>
              <a:rPr lang="sr-Latn-CS" sz="2600" dirty="0" smtClean="0"/>
              <a:t>овећање сложености,</a:t>
            </a:r>
            <a:r>
              <a:rPr lang="en-US" sz="2600" dirty="0" smtClean="0"/>
              <a:t> </a:t>
            </a:r>
            <a:r>
              <a:rPr lang="sr-Latn-CS" sz="2600" dirty="0" smtClean="0"/>
              <a:t>диференцирање облика</a:t>
            </a:r>
            <a:r>
              <a:rPr lang="sr-Cyrl-RS" sz="2600" dirty="0" smtClean="0"/>
              <a:t> и с</a:t>
            </a:r>
            <a:r>
              <a:rPr lang="sr-Latn-CS" sz="2600" dirty="0" smtClean="0"/>
              <a:t>азревање функција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РАСТ И РАЗВОЈ</a:t>
            </a:r>
            <a:endParaRPr lang="en-GB" dirty="0"/>
          </a:p>
        </p:txBody>
      </p:sp>
    </p:spTree>
  </p:cSld>
  <p:clrMapOvr>
    <a:masterClrMapping/>
  </p:clrMapOvr>
  <p:transition advTm="34888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8507288" cy="4411662"/>
          </a:xfrm>
        </p:spPr>
        <p:txBody>
          <a:bodyPr/>
          <a:lstStyle/>
          <a:p>
            <a:r>
              <a:rPr lang="sr-Cyrl-RS" b="1" dirty="0" smtClean="0">
                <a:ea typeface="Verdana" pitchFamily="34" charset="0"/>
                <a:cs typeface="Verdana" pitchFamily="34" charset="0"/>
              </a:rPr>
              <a:t>Породично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 - 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конституционално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успорени</a:t>
            </a:r>
            <a:r>
              <a:rPr lang="sr-Latn-CS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ea typeface="Verdana" pitchFamily="34" charset="0"/>
                <a:cs typeface="Verdana" pitchFamily="34" charset="0"/>
              </a:rPr>
              <a:t>раст и развој</a:t>
            </a:r>
            <a:endParaRPr lang="sr-Latn-RS" b="1" dirty="0" smtClean="0">
              <a:ea typeface="Verdana" pitchFamily="34" charset="0"/>
              <a:cs typeface="Verdana" pitchFamily="34" charset="0"/>
            </a:endParaRP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Најчешће</a:t>
            </a:r>
            <a:r>
              <a:rPr lang="sr-Latn-RS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код дечака 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Удружен са честим емоционалном проблемима, агресивношћу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Породична анамнеза: отац има често успорено растење и каснији пубертет, родитељи нормалне висине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Застој у расту се уочава после треће године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Такође присутан закаснели пубертетски развој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Успорено скелетно сазревање, продужава се период пубертетског раста, али адултна телесна висина мања од очекиване</a:t>
            </a:r>
          </a:p>
          <a:p>
            <a:pPr indent="187325"/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Не откривају се ендокринолошки поремећаји</a:t>
            </a:r>
          </a:p>
          <a:p>
            <a:endParaRPr lang="sr-Latn-CS" sz="2200" dirty="0" smtClean="0">
              <a:ea typeface="Verdana" pitchFamily="34" charset="0"/>
              <a:cs typeface="Verdana" pitchFamily="34" charset="0"/>
            </a:endParaRPr>
          </a:p>
          <a:p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696200" cy="4603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Физиолошки</a:t>
            </a:r>
            <a:r>
              <a:rPr lang="sr-Cyrl-RS" sz="3200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низак раст</a:t>
            </a:r>
            <a:endParaRPr lang="en-US" sz="32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5705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848600" cy="597033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3200" b="1" dirty="0" smtClean="0">
                <a:latin typeface="+mn-lt"/>
              </a:rPr>
              <a:t>Патолошки</a:t>
            </a:r>
            <a:r>
              <a:rPr lang="sl-SI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узроци</a:t>
            </a:r>
            <a:r>
              <a:rPr lang="sl-SI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ниског</a:t>
            </a:r>
            <a:r>
              <a:rPr lang="sl-SI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раста</a:t>
            </a:r>
            <a:r>
              <a:rPr lang="sl-SI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у</a:t>
            </a:r>
            <a:r>
              <a:rPr lang="sl-SI" sz="3200" b="1" dirty="0" smtClean="0">
                <a:latin typeface="+mn-lt"/>
              </a:rPr>
              <a:t> </a:t>
            </a:r>
            <a:r>
              <a:rPr lang="sr-Cyrl-RS" sz="3200" b="1" dirty="0" smtClean="0">
                <a:latin typeface="+mn-lt"/>
              </a:rPr>
              <a:t>детињству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546375"/>
            <a:ext cx="8229599" cy="5006825"/>
          </a:xfrm>
          <a:solidFill>
            <a:schemeClr val="bg1"/>
          </a:solidFill>
        </p:spPr>
        <p:txBody>
          <a:bodyPr rtlCol="0">
            <a:normAutofit fontScale="85000" lnSpcReduction="10000"/>
          </a:bodyPr>
          <a:lstStyle/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Хипопитуитаризам</a:t>
            </a:r>
            <a:r>
              <a:rPr lang="sl-SI" sz="3000" dirty="0" smtClean="0"/>
              <a:t> </a:t>
            </a:r>
            <a:r>
              <a:rPr lang="en-US" sz="3000" dirty="0" smtClean="0"/>
              <a:t>(</a:t>
            </a:r>
            <a:r>
              <a:rPr lang="sr-Cyrl-RS" sz="3000" dirty="0" smtClean="0"/>
              <a:t>НХР</a:t>
            </a:r>
            <a:r>
              <a:rPr lang="en-US" sz="3000" dirty="0" smtClean="0"/>
              <a:t>)</a:t>
            </a:r>
            <a:r>
              <a:rPr lang="sl-SI" sz="3000" dirty="0"/>
              <a:t>		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Хромозомски</a:t>
            </a:r>
            <a:r>
              <a:rPr lang="sl-SI" sz="3000" dirty="0" smtClean="0"/>
              <a:t> </a:t>
            </a:r>
            <a:r>
              <a:rPr lang="sr-Cyrl-RS" sz="3000" dirty="0" smtClean="0"/>
              <a:t>поремећаји</a:t>
            </a:r>
            <a:r>
              <a:rPr lang="sl-SI" sz="3000" dirty="0" smtClean="0"/>
              <a:t> </a:t>
            </a:r>
            <a:r>
              <a:rPr lang="sl-SI" sz="3000" dirty="0"/>
              <a:t>(Turnerov </a:t>
            </a:r>
            <a:r>
              <a:rPr lang="sr-Cyrl-RS" sz="3000" dirty="0" smtClean="0"/>
              <a:t>синдром</a:t>
            </a:r>
            <a:r>
              <a:rPr lang="sl-SI" sz="3000" dirty="0" smtClean="0"/>
              <a:t>)</a:t>
            </a:r>
            <a:r>
              <a:rPr lang="sl-SI" sz="3000" dirty="0"/>
              <a:t>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Хипотироидизам</a:t>
            </a:r>
            <a:r>
              <a:rPr lang="sl-SI" sz="3000" dirty="0"/>
              <a:t>				  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Целијакија</a:t>
            </a:r>
            <a:r>
              <a:rPr lang="sl-SI" sz="3000" dirty="0"/>
              <a:t>			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Интраутерусни</a:t>
            </a:r>
            <a:r>
              <a:rPr lang="sl-SI" sz="3000" dirty="0" smtClean="0"/>
              <a:t> </a:t>
            </a:r>
            <a:r>
              <a:rPr lang="sr-Cyrl-RS" sz="3000" dirty="0" smtClean="0"/>
              <a:t>застој</a:t>
            </a:r>
            <a:r>
              <a:rPr lang="sl-SI" sz="3000" dirty="0" smtClean="0"/>
              <a:t> </a:t>
            </a:r>
            <a:r>
              <a:rPr lang="sr-Cyrl-RS" sz="3000" dirty="0" smtClean="0"/>
              <a:t>у</a:t>
            </a:r>
            <a:r>
              <a:rPr lang="sl-SI" sz="3000" dirty="0" smtClean="0"/>
              <a:t> </a:t>
            </a:r>
            <a:r>
              <a:rPr lang="sr-Cyrl-RS" sz="3000" dirty="0" smtClean="0"/>
              <a:t>растењу</a:t>
            </a:r>
            <a:r>
              <a:rPr lang="sl-SI" sz="3000" dirty="0"/>
              <a:t>		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Коштане</a:t>
            </a:r>
            <a:r>
              <a:rPr lang="en-GB" sz="3000" dirty="0" smtClean="0"/>
              <a:t> </a:t>
            </a:r>
            <a:r>
              <a:rPr lang="sr-Cyrl-RS" sz="3000" dirty="0" smtClean="0"/>
              <a:t>дисплазије</a:t>
            </a:r>
            <a:r>
              <a:rPr lang="en-GB" sz="3000" dirty="0" smtClean="0"/>
              <a:t>, </a:t>
            </a:r>
            <a:r>
              <a:rPr lang="sr-Cyrl-RS" sz="3000" dirty="0" smtClean="0"/>
              <a:t>рахитис</a:t>
            </a:r>
            <a:r>
              <a:rPr lang="sl-SI" sz="3000" dirty="0"/>
              <a:t>			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Хронична</a:t>
            </a:r>
            <a:r>
              <a:rPr lang="en-US" sz="3000" dirty="0" smtClean="0"/>
              <a:t> </a:t>
            </a:r>
            <a:r>
              <a:rPr lang="sr-Cyrl-RS" sz="3000" dirty="0" smtClean="0"/>
              <a:t>бубрежна</a:t>
            </a:r>
            <a:r>
              <a:rPr lang="en-US" sz="3000" dirty="0" smtClean="0"/>
              <a:t> </a:t>
            </a:r>
            <a:r>
              <a:rPr lang="sr-Cyrl-RS" sz="3000" dirty="0" smtClean="0"/>
              <a:t>болест</a:t>
            </a:r>
            <a:r>
              <a:rPr lang="sl-SI" sz="3000" dirty="0"/>
              <a:t>	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Генетски</a:t>
            </a:r>
            <a:r>
              <a:rPr lang="sl-SI" sz="3000" dirty="0" smtClean="0"/>
              <a:t> </a:t>
            </a:r>
            <a:r>
              <a:rPr lang="sr-Cyrl-RS" sz="3000" dirty="0" smtClean="0"/>
              <a:t>синдроми</a:t>
            </a:r>
            <a:r>
              <a:rPr lang="sl-SI" sz="3000" dirty="0" smtClean="0"/>
              <a:t> </a:t>
            </a:r>
            <a:r>
              <a:rPr lang="sl-SI" sz="3000" dirty="0"/>
              <a:t>(</a:t>
            </a:r>
            <a:r>
              <a:rPr lang="sr-Latn-CS" sz="3000" dirty="0"/>
              <a:t>Prader-Willijev, Noonanov,  </a:t>
            </a:r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None/>
              <a:defRPr/>
            </a:pPr>
            <a:r>
              <a:rPr lang="sr-Latn-CS" sz="3000" dirty="0"/>
              <a:t>                                      </a:t>
            </a:r>
            <a:r>
              <a:rPr lang="sr-Latn-CS" sz="1700" dirty="0"/>
              <a:t> </a:t>
            </a:r>
            <a:r>
              <a:rPr lang="sr-Latn-CS" sz="3000" dirty="0"/>
              <a:t>Silver-Russelov </a:t>
            </a:r>
            <a:r>
              <a:rPr lang="sr-Cyrl-RS" sz="3000" dirty="0" smtClean="0"/>
              <a:t>и</a:t>
            </a:r>
            <a:r>
              <a:rPr lang="sr-Latn-CS" sz="3000" dirty="0" smtClean="0"/>
              <a:t> </a:t>
            </a:r>
            <a:r>
              <a:rPr lang="sr-Cyrl-RS" sz="3000" dirty="0" smtClean="0"/>
              <a:t>други</a:t>
            </a:r>
            <a:r>
              <a:rPr lang="sr-Latn-CS" sz="3000" dirty="0" smtClean="0"/>
              <a:t>) </a:t>
            </a:r>
            <a:r>
              <a:rPr lang="sl-SI" sz="3000" dirty="0"/>
              <a:t>	</a:t>
            </a:r>
            <a:endParaRPr lang="sl-SI" sz="3000" b="1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Хронично</a:t>
            </a:r>
            <a:r>
              <a:rPr lang="sr-Latn-RS" sz="3000" dirty="0" smtClean="0"/>
              <a:t> </a:t>
            </a:r>
            <a:r>
              <a:rPr lang="sr-Cyrl-RS" sz="3000" dirty="0" smtClean="0"/>
              <a:t>гладовање</a:t>
            </a:r>
            <a:endParaRPr lang="sr-Latn-RS" sz="3000" dirty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0000"/>
              <a:buFontTx/>
              <a:buChar char="•"/>
              <a:defRPr/>
            </a:pPr>
            <a:r>
              <a:rPr lang="sr-Cyrl-RS" sz="3000" dirty="0" smtClean="0"/>
              <a:t>Психосоцијални</a:t>
            </a:r>
            <a:r>
              <a:rPr lang="sr-Latn-RS" sz="3000" dirty="0" smtClean="0"/>
              <a:t> </a:t>
            </a:r>
            <a:r>
              <a:rPr lang="sr-Cyrl-RS" sz="3000" dirty="0" smtClean="0"/>
              <a:t>мали</a:t>
            </a:r>
            <a:r>
              <a:rPr lang="sr-Latn-RS" sz="3000" dirty="0" smtClean="0"/>
              <a:t> </a:t>
            </a:r>
            <a:r>
              <a:rPr lang="sr-Cyrl-RS" sz="3000" dirty="0" smtClean="0"/>
              <a:t>раст</a:t>
            </a:r>
            <a:endParaRPr lang="en-US" sz="3000" dirty="0"/>
          </a:p>
          <a:p>
            <a:pPr marL="295275" indent="-295275" fontAlgn="auto">
              <a:lnSpc>
                <a:spcPct val="80000"/>
              </a:lnSpc>
              <a:spcBef>
                <a:spcPct val="650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Pct val="60000"/>
              <a:buFontTx/>
              <a:buChar char="•"/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xmlns="" id="{5F42DE67-7FD8-42A9-9F7B-A38413E0F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400800"/>
            <a:ext cx="8229599" cy="276999"/>
          </a:xfrm>
          <a:prstGeom prst="rect">
            <a:avLst/>
          </a:prstGeom>
          <a:solidFill>
            <a:schemeClr val="bg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1008400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1200" b="1" dirty="0">
              <a:latin typeface="+mn-lt"/>
            </a:endParaRPr>
          </a:p>
        </p:txBody>
      </p:sp>
    </p:spTree>
  </p:cSld>
  <p:clrMapOvr>
    <a:masterClrMapping/>
  </p:clrMapOvr>
  <p:transition advTm="4499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24800" cy="597033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Иницијално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испитивање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деце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адолесцената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latin typeface="+mn-lt"/>
                <a:ea typeface="Verdana" pitchFamily="34" charset="0"/>
                <a:cs typeface="Verdana" pitchFamily="34" charset="0"/>
              </a:rPr>
              <a:t>ниског раста</a:t>
            </a:r>
            <a:endParaRPr lang="en-US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1340768"/>
            <a:ext cx="842493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6213">
              <a:buFont typeface="Arial" pitchFamily="34" charset="0"/>
              <a:buChar char="•"/>
            </a:pPr>
            <a:r>
              <a:rPr lang="sr-Cyrl-RS" sz="2800" b="1" dirty="0" smtClean="0">
                <a:latin typeface="+mn-lt"/>
                <a:ea typeface="Verdana" pitchFamily="34" charset="0"/>
                <a:cs typeface="Verdana" pitchFamily="34" charset="0"/>
              </a:rPr>
              <a:t>Перинатална анамнеза- </a:t>
            </a:r>
            <a:r>
              <a:rPr lang="sr-Cyrl-RS" sz="2800" dirty="0" smtClean="0">
                <a:latin typeface="+mn-lt"/>
                <a:ea typeface="Verdana" pitchFamily="34" charset="0"/>
                <a:cs typeface="Verdana" pitchFamily="34" charset="0"/>
              </a:rPr>
              <a:t>гестационо доба, ПТМ, ПТД, карактеристике порођаја, перинатална траума, асфиксија,хипогликемија, жутица </a:t>
            </a:r>
          </a:p>
          <a:p>
            <a:pPr indent="176213">
              <a:buFont typeface="Arial" pitchFamily="34" charset="0"/>
              <a:buChar char="•"/>
            </a:pPr>
            <a:r>
              <a:rPr lang="sr-Cyrl-RS" sz="2800" b="1" dirty="0" smtClean="0">
                <a:latin typeface="+mn-lt"/>
                <a:ea typeface="Verdana" pitchFamily="34" charset="0"/>
              </a:rPr>
              <a:t>Прележане болести и хируршке интервенције- </a:t>
            </a:r>
            <a:r>
              <a:rPr lang="sr-Cyrl-RS" sz="2800" dirty="0" smtClean="0">
                <a:latin typeface="+mn-lt"/>
                <a:ea typeface="Verdana" pitchFamily="34" charset="0"/>
              </a:rPr>
              <a:t>траума главе, операције, зрачење главе, инфекција ЦНС</a:t>
            </a:r>
          </a:p>
          <a:p>
            <a:pPr indent="176213">
              <a:buFont typeface="Arial" pitchFamily="34" charset="0"/>
              <a:buChar char="•"/>
            </a:pPr>
            <a:r>
              <a:rPr lang="sr-Cyrl-RS" sz="2800" b="1" dirty="0" smtClean="0">
                <a:latin typeface="+mn-lt"/>
              </a:rPr>
              <a:t>Симптоми- </a:t>
            </a:r>
            <a:r>
              <a:rPr lang="sr-Cyrl-RS" sz="2800" dirty="0" smtClean="0">
                <a:latin typeface="+mn-lt"/>
              </a:rPr>
              <a:t>апетит, навике у исхрани, изглед и учесталост столица, повраћање, полидипсија и полиурија и др.</a:t>
            </a:r>
          </a:p>
          <a:p>
            <a:pPr indent="176213">
              <a:buFont typeface="Arial" pitchFamily="34" charset="0"/>
              <a:buChar char="•"/>
            </a:pPr>
            <a:r>
              <a:rPr lang="sr-Cyrl-RS" sz="2800" b="1" dirty="0" smtClean="0">
                <a:latin typeface="+mn-lt"/>
              </a:rPr>
              <a:t>Хроничне болести- </a:t>
            </a:r>
            <a:r>
              <a:rPr lang="sr-Cyrl-RS" sz="2800" dirty="0" smtClean="0">
                <a:latin typeface="+mn-lt"/>
              </a:rPr>
              <a:t>анемија, инфламаторне болести црева, кардиоваскуларне болести, ренална инсуфицијенција</a:t>
            </a:r>
          </a:p>
          <a:p>
            <a:pPr indent="176213">
              <a:buFont typeface="Arial" pitchFamily="34" charset="0"/>
              <a:buChar char="•"/>
            </a:pPr>
            <a:endParaRPr lang="sr-Cyrl-RS" sz="2200" dirty="0" smtClean="0">
              <a:latin typeface="+mn-lt"/>
            </a:endParaRPr>
          </a:p>
          <a:p>
            <a:pPr indent="176213">
              <a:buFont typeface="Arial" pitchFamily="34" charset="0"/>
              <a:buChar char="•"/>
            </a:pPr>
            <a:endParaRPr lang="sr-Cyrl-RS" dirty="0" smtClean="0"/>
          </a:p>
          <a:p>
            <a:pPr indent="176213">
              <a:buFont typeface="Arial" pitchFamily="34" charset="0"/>
              <a:buChar char="•"/>
            </a:pPr>
            <a:endParaRPr lang="sr-Cyrl-RS" dirty="0" smtClean="0"/>
          </a:p>
          <a:p>
            <a:pPr indent="176213">
              <a:buFont typeface="Arial" pitchFamily="34" charset="0"/>
              <a:buChar char="•"/>
            </a:pPr>
            <a:endParaRPr lang="en-GB" b="1" dirty="0"/>
          </a:p>
        </p:txBody>
      </p:sp>
    </p:spTree>
  </p:cSld>
  <p:clrMapOvr>
    <a:masterClrMapping/>
  </p:clrMapOvr>
  <p:transition advTm="7006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625136" cy="4411662"/>
          </a:xfrm>
        </p:spPr>
        <p:txBody>
          <a:bodyPr/>
          <a:lstStyle/>
          <a:p>
            <a:pPr indent="176213">
              <a:buFont typeface="Arial" pitchFamily="34" charset="0"/>
              <a:buChar char="•"/>
            </a:pPr>
            <a:r>
              <a:rPr lang="sr-Cyrl-RS" sz="2800" b="1" dirty="0" smtClean="0"/>
              <a:t>Породична анамнеза- </a:t>
            </a:r>
            <a:r>
              <a:rPr lang="sr-Cyrl-RS" sz="2800" dirty="0" smtClean="0"/>
              <a:t>консангвинитет родитеља, висина родитеља и ближих сродника, позитивна породична анамнеза о успореном расту и кашњењу у пубертетском развоју</a:t>
            </a:r>
          </a:p>
          <a:p>
            <a:pPr indent="176213">
              <a:buFont typeface="Arial" pitchFamily="34" charset="0"/>
              <a:buChar char="•"/>
            </a:pPr>
            <a:r>
              <a:rPr lang="sr-Cyrl-RS" sz="2800" b="1" dirty="0" smtClean="0"/>
              <a:t>Физикални налаз- </a:t>
            </a:r>
            <a:r>
              <a:rPr lang="sr-Cyrl-RS" sz="2800" dirty="0" smtClean="0"/>
              <a:t>телесне пропорције (однос горњег и доњег телесног сегмента, распона руку), обим главе, микропенис, знаци дисморфије, аномалије средње линије лица, величина и конзистенција штитасте жлезде</a:t>
            </a:r>
          </a:p>
          <a:p>
            <a:pPr indent="176213">
              <a:buFont typeface="Arial" pitchFamily="34" charset="0"/>
              <a:buChar char="•"/>
            </a:pPr>
            <a:r>
              <a:rPr lang="sr-Cyrl-RS" sz="2800" b="1" dirty="0" smtClean="0"/>
              <a:t>Тип раста- </a:t>
            </a:r>
            <a:r>
              <a:rPr lang="sr-Cyrl-RS" sz="2800" dirty="0" smtClean="0"/>
              <a:t>позиција на кривој раста, изостанак убрзања раста у пубертету</a:t>
            </a:r>
            <a:endParaRPr lang="en-GB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24800" cy="597033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Иницијално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испитивање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деце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адолесцената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latin typeface="+mn-lt"/>
                <a:ea typeface="Verdana" pitchFamily="34" charset="0"/>
                <a:cs typeface="Verdana" pitchFamily="34" charset="0"/>
              </a:rPr>
              <a:t>ниског раста</a:t>
            </a:r>
            <a:endParaRPr lang="en-US" dirty="0">
              <a:latin typeface="+mn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51108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24800" cy="597033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Иницијално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испитивање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деце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и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b="1" dirty="0" smtClean="0">
                <a:latin typeface="+mn-lt"/>
                <a:ea typeface="Verdana" pitchFamily="34" charset="0"/>
                <a:cs typeface="Verdana" pitchFamily="34" charset="0"/>
              </a:rPr>
              <a:t>адолесцената</a:t>
            </a:r>
            <a:r>
              <a:rPr lang="sl-SI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dirty="0" smtClean="0">
                <a:latin typeface="+mn-lt"/>
                <a:ea typeface="Verdana" pitchFamily="34" charset="0"/>
                <a:cs typeface="Verdana" pitchFamily="34" charset="0"/>
              </a:rPr>
              <a:t>ниског раста</a:t>
            </a:r>
            <a:endParaRPr lang="en-US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1340768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Крвна слика-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хематолошке болести, потхрањеност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Седиментација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еритроцита- хроничне инфламаторне болести црева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Latn-RS" sz="2700" b="1" dirty="0" smtClean="0">
                <a:ea typeface="Verdana" pitchFamily="34" charset="0"/>
                <a:cs typeface="Verdana" pitchFamily="34" charset="0"/>
              </a:rPr>
              <a:t>tTG At IgA i IgG-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целијакија</a:t>
            </a:r>
            <a:endParaRPr lang="sr-Latn-RS" sz="2700" dirty="0" smtClean="0">
              <a:ea typeface="Verdana" pitchFamily="34" charset="0"/>
              <a:cs typeface="Verdana" pitchFamily="34" charset="0"/>
            </a:endParaRP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Latn-RS" sz="2700" b="1" dirty="0" smtClean="0">
                <a:ea typeface="Verdana" pitchFamily="34" charset="0"/>
                <a:cs typeface="Verdana" pitchFamily="34" charset="0"/>
              </a:rPr>
              <a:t>Ca, P, </a:t>
            </a: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алкална фосфатаза-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рахитис, хипопаратироидизам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Latn-RS" sz="2700" b="1" dirty="0" smtClean="0">
                <a:ea typeface="Verdana" pitchFamily="34" charset="0"/>
                <a:cs typeface="Verdana" pitchFamily="34" charset="0"/>
              </a:rPr>
              <a:t>TSH, </a:t>
            </a: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слободни или укупни Т4-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хипотироидизам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Креатинин, уреа- </a:t>
            </a:r>
            <a:r>
              <a:rPr lang="sr-Latn-RS" sz="2700" dirty="0" smtClean="0">
                <a:ea typeface="Verdana" pitchFamily="34" charset="0"/>
                <a:cs typeface="Verdana" pitchFamily="34" charset="0"/>
              </a:rPr>
              <a:t>HBI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Хлориди у зноју-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цистична фиброза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Коштана зрелост-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ендокринолошки и генетски узроци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Cyrl-RS" sz="2700" b="1" dirty="0" smtClean="0">
                <a:ea typeface="Verdana" pitchFamily="34" charset="0"/>
                <a:cs typeface="Verdana" pitchFamily="34" charset="0"/>
              </a:rPr>
              <a:t>Кариотип- </a:t>
            </a:r>
            <a:r>
              <a:rPr lang="sr-Latn-RS" sz="2700" dirty="0" smtClean="0">
                <a:ea typeface="Verdana" pitchFamily="34" charset="0"/>
                <a:cs typeface="Verdana" pitchFamily="34" charset="0"/>
              </a:rPr>
              <a:t>Turner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-ов синдром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r>
              <a:rPr lang="sr-Latn-RS" sz="2700" b="1" dirty="0" smtClean="0">
                <a:ea typeface="Verdana" pitchFamily="34" charset="0"/>
                <a:cs typeface="Verdana" pitchFamily="34" charset="0"/>
              </a:rPr>
              <a:t>IGF-1, IGFBP-3- </a:t>
            </a:r>
            <a:r>
              <a:rPr lang="sr-Cyrl-RS" sz="2700" dirty="0" smtClean="0">
                <a:ea typeface="Verdana" pitchFamily="34" charset="0"/>
                <a:cs typeface="Verdana" pitchFamily="34" charset="0"/>
              </a:rPr>
              <a:t>недостатак хормона раста</a:t>
            </a:r>
          </a:p>
          <a:p>
            <a:pPr marL="295275" indent="-295275">
              <a:buFont typeface="Arial" pitchFamily="34" charset="0"/>
              <a:buChar char="•"/>
              <a:defRPr/>
            </a:pPr>
            <a:endParaRPr lang="sr-Cyrl-RS" b="1" dirty="0" smtClean="0">
              <a:ea typeface="Verdana" pitchFamily="34" charset="0"/>
              <a:cs typeface="Verdana" pitchFamily="34" charset="0"/>
            </a:endParaRPr>
          </a:p>
          <a:p>
            <a:pPr marL="295275" indent="-295275">
              <a:defRPr/>
            </a:pPr>
            <a:endParaRPr lang="sl-SI" b="1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11901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/>
              <a:t>Етиологија недостатка хормона раста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1772817"/>
          <a:ext cx="8352928" cy="3156489"/>
        </p:xfrm>
        <a:graphic>
          <a:graphicData uri="http://schemas.openxmlformats.org/drawingml/2006/table">
            <a:tbl>
              <a:tblPr/>
              <a:tblGrid>
                <a:gridCol w="6348224"/>
                <a:gridCol w="2004704"/>
              </a:tblGrid>
              <a:tr h="2361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latin typeface="Candara" pitchFamily="34" charset="0"/>
                          <a:ea typeface="Times New Roman"/>
                          <a:cs typeface="Times New Roman"/>
                        </a:rPr>
                        <a:t>Узрок</a:t>
                      </a:r>
                      <a:endParaRPr lang="en-GB" sz="2000" dirty="0">
                        <a:latin typeface="Candar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Учесталост</a:t>
                      </a:r>
                      <a:endParaRPr lang="en-GB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3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Идиопатски</a:t>
                      </a:r>
                      <a:r>
                        <a:rPr lang="en-GB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недостатак хормона раста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latin typeface="Times New Roman"/>
                          <a:ea typeface="Times New Roman"/>
                          <a:cs typeface="Times New Roman"/>
                        </a:rPr>
                        <a:t>60%</a:t>
                      </a:r>
                      <a:endParaRPr lang="en-GB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1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НХР</a:t>
                      </a:r>
                      <a:r>
                        <a:rPr lang="en-GB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познатог</a:t>
                      </a:r>
                      <a:r>
                        <a:rPr lang="en-GB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порекла</a:t>
                      </a:r>
                      <a:r>
                        <a:rPr lang="sr-Latn-RS" sz="2400" dirty="0" smtClean="0">
                          <a:latin typeface="+mn-lt"/>
                          <a:ea typeface="Times New Roman"/>
                          <a:cs typeface="Times New Roman"/>
                        </a:rPr>
                        <a:t>: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2069">
                <a:tc>
                  <a:txBody>
                    <a:bodyPr/>
                    <a:lstStyle/>
                    <a:p>
                      <a:pPr indent="3111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Урођени</a:t>
                      </a:r>
                      <a:r>
                        <a:rPr lang="pl-PL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l-PL" sz="2400" dirty="0">
                          <a:latin typeface="+mn-lt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генетски</a:t>
                      </a:r>
                      <a:r>
                        <a:rPr lang="pl-PL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pl-PL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конгенитални</a:t>
                      </a:r>
                      <a:r>
                        <a:rPr lang="pl-PL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узроци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latin typeface="Times New Roman"/>
                          <a:ea typeface="Times New Roman"/>
                          <a:cs typeface="Times New Roman"/>
                        </a:rPr>
                        <a:t>15%</a:t>
                      </a:r>
                      <a:endParaRPr lang="en-GB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9940">
                <a:tc>
                  <a:txBody>
                    <a:bodyPr/>
                    <a:lstStyle/>
                    <a:p>
                      <a:pPr indent="3111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Стечени</a:t>
                      </a:r>
                      <a:r>
                        <a:rPr lang="en-GB" sz="24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2400" dirty="0" smtClean="0">
                          <a:latin typeface="+mn-lt"/>
                          <a:ea typeface="Times New Roman"/>
                          <a:cs typeface="Times New Roman"/>
                        </a:rPr>
                        <a:t>узроци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latin typeface="Times New Roman"/>
                          <a:ea typeface="Times New Roman"/>
                          <a:cs typeface="Times New Roman"/>
                        </a:rPr>
                        <a:t>25%</a:t>
                      </a:r>
                      <a:endParaRPr lang="en-GB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Tm="26338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413376" cy="472440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marL="295275" indent="-295275">
              <a:defRPr/>
            </a:pP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Генетски</a:t>
            </a:r>
            <a:r>
              <a:rPr lang="sl-SI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поремећаји</a:t>
            </a:r>
            <a:endParaRPr lang="sl-SI" sz="2200" b="1" dirty="0">
              <a:ea typeface="Verdana" pitchFamily="34" charset="0"/>
              <a:cs typeface="Verdana" pitchFamily="34" charset="0"/>
            </a:endParaRPr>
          </a:p>
          <a:p>
            <a:pPr marL="539750" indent="-269875">
              <a:defRPr/>
            </a:pP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Поремећаји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гена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за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ХР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(tip IA i IB, tip II, tip III)</a:t>
            </a:r>
            <a:endParaRPr lang="sl-SI" sz="2200" dirty="0">
              <a:ea typeface="Verdana" pitchFamily="34" charset="0"/>
              <a:cs typeface="Verdana" pitchFamily="34" charset="0"/>
            </a:endParaRPr>
          </a:p>
          <a:p>
            <a:pPr marL="539750" indent="-269875">
              <a:defRPr/>
            </a:pP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Поремећаји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ембрионалног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развоја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хипофизе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(Pit-1, PROP-1</a:t>
            </a:r>
            <a:r>
              <a:rPr lang="sl-SI" sz="2200" dirty="0">
                <a:ea typeface="Verdana" pitchFamily="34" charset="0"/>
                <a:cs typeface="Verdana" pitchFamily="34" charset="0"/>
              </a:rPr>
              <a:t>, 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HESX-1</a:t>
            </a:r>
            <a:r>
              <a:rPr lang="sl-SI" sz="2200" dirty="0">
                <a:ea typeface="Verdana" pitchFamily="34" charset="0"/>
                <a:cs typeface="Verdana" pitchFamily="34" charset="0"/>
              </a:rPr>
              <a:t>) </a:t>
            </a:r>
          </a:p>
          <a:p>
            <a:pPr>
              <a:lnSpc>
                <a:spcPct val="90000"/>
              </a:lnSpc>
            </a:pP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Развојне</a:t>
            </a:r>
            <a:r>
              <a:rPr lang="en-US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аномалије</a:t>
            </a:r>
            <a:r>
              <a:rPr lang="en-US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лобање</a:t>
            </a:r>
            <a:r>
              <a:rPr lang="en-US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en-US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мозга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агенезија</a:t>
            </a:r>
            <a:r>
              <a:rPr lang="en-GB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RS" sz="2200" dirty="0" smtClean="0">
                <a:ea typeface="Verdana" pitchFamily="34" charset="0"/>
                <a:cs typeface="Verdana" pitchFamily="34" charset="0"/>
              </a:rPr>
              <a:t>c.calosuma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септо</a:t>
            </a:r>
            <a:r>
              <a:rPr lang="en-GB" sz="2200" dirty="0" smtClean="0">
                <a:ea typeface="Verdana" pitchFamily="34" charset="0"/>
                <a:cs typeface="Verdana" pitchFamily="34" charset="0"/>
              </a:rPr>
              <a:t>-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оптичка</a:t>
            </a:r>
            <a:r>
              <a:rPr lang="en-GB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дисплазија, </a:t>
            </a:r>
            <a:r>
              <a:rPr lang="sr-Latn-RS" sz="2200" dirty="0" smtClean="0">
                <a:ea typeface="Verdana" pitchFamily="34" charset="0"/>
                <a:cs typeface="Verdana" pitchFamily="34" charset="0"/>
              </a:rPr>
              <a:t>hidrocefalus, Kallmanov sy, </a:t>
            </a:r>
            <a:r>
              <a:rPr lang="en-US" sz="2200" dirty="0" smtClean="0"/>
              <a:t>Laurence-Moon-Bardet-Biedl</a:t>
            </a:r>
            <a:r>
              <a:rPr lang="sr-Latn-RS" sz="2200" dirty="0" smtClean="0"/>
              <a:t> sy, </a:t>
            </a:r>
            <a:r>
              <a:rPr lang="en-US" sz="2200" dirty="0" smtClean="0"/>
              <a:t>Frohlich Sy</a:t>
            </a:r>
            <a:r>
              <a:rPr lang="sr-Latn-RS" sz="2200" dirty="0" smtClean="0"/>
              <a:t>)</a:t>
            </a:r>
            <a:r>
              <a:rPr lang="en-US" sz="2200" dirty="0" smtClean="0"/>
              <a:t> </a:t>
            </a:r>
            <a:endParaRPr lang="en-US" sz="2200" dirty="0">
              <a:ea typeface="Verdana" pitchFamily="34" charset="0"/>
              <a:cs typeface="Verdana" pitchFamily="34" charset="0"/>
            </a:endParaRPr>
          </a:p>
          <a:p>
            <a:pPr marL="295275" indent="-295275">
              <a:defRPr/>
            </a:pP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Стечени</a:t>
            </a:r>
            <a:r>
              <a:rPr lang="sl-SI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поремећаји</a:t>
            </a:r>
            <a:r>
              <a:rPr lang="sl-SI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 </a:t>
            </a:r>
            <a:r>
              <a:rPr lang="sr-Latn-CS" sz="2200" dirty="0">
                <a:ea typeface="Verdana" pitchFamily="34" charset="0"/>
                <a:cs typeface="Verdana" pitchFamily="34" charset="0"/>
              </a:rPr>
              <a:t>~  25%</a:t>
            </a:r>
            <a:endParaRPr lang="sl-SI" sz="2200" dirty="0">
              <a:ea typeface="Verdana" pitchFamily="34" charset="0"/>
              <a:cs typeface="Verdana" pitchFamily="34" charset="0"/>
            </a:endParaRPr>
          </a:p>
          <a:p>
            <a:pPr marL="534988" indent="-265113">
              <a:defRPr/>
            </a:pP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Тумори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хипоталамуса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-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хипофизе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краниофарингеом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)</a:t>
            </a:r>
            <a:endParaRPr lang="sl-SI" sz="2200" dirty="0">
              <a:ea typeface="Verdana" pitchFamily="34" charset="0"/>
              <a:cs typeface="Verdana" pitchFamily="34" charset="0"/>
            </a:endParaRPr>
          </a:p>
          <a:p>
            <a:pPr marL="534988" indent="-265113">
              <a:defRPr/>
            </a:pP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Траума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током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рођења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или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касније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животу</a:t>
            </a:r>
            <a:endParaRPr lang="sl-SI" sz="2200" dirty="0">
              <a:ea typeface="Verdana" pitchFamily="34" charset="0"/>
              <a:cs typeface="Verdana" pitchFamily="34" charset="0"/>
            </a:endParaRPr>
          </a:p>
          <a:p>
            <a:pPr marL="534988" indent="-265113">
              <a:defRPr/>
            </a:pP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Инфилтративне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болести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инфекције</a:t>
            </a:r>
            <a:r>
              <a:rPr lang="sl-SI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ЦНС</a:t>
            </a:r>
            <a:endParaRPr lang="sl-SI" sz="2200" dirty="0">
              <a:ea typeface="Verdana" pitchFamily="34" charset="0"/>
              <a:cs typeface="Verdana" pitchFamily="34" charset="0"/>
            </a:endParaRPr>
          </a:p>
          <a:p>
            <a:pPr marL="295275" indent="-295275">
              <a:defRPr/>
            </a:pP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Идиопатски</a:t>
            </a:r>
            <a:r>
              <a:rPr lang="sl-SI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b="1" dirty="0" smtClean="0">
                <a:ea typeface="Verdana" pitchFamily="34" charset="0"/>
                <a:cs typeface="Verdana" pitchFamily="34" charset="0"/>
              </a:rPr>
              <a:t>недостатак</a:t>
            </a:r>
            <a:r>
              <a:rPr lang="sl-SI" sz="22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ea typeface="Verdana" pitchFamily="34" charset="0"/>
                <a:cs typeface="Verdana" pitchFamily="34" charset="0"/>
              </a:rPr>
              <a:t>– </a:t>
            </a:r>
            <a:r>
              <a:rPr lang="sr-Cyrl-RS" sz="2200" dirty="0" smtClean="0">
                <a:ea typeface="Verdana" pitchFamily="34" charset="0"/>
                <a:cs typeface="Verdana" pitchFamily="34" charset="0"/>
              </a:rPr>
              <a:t>најчешћи</a:t>
            </a:r>
            <a:r>
              <a:rPr lang="en-US" sz="22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sz="2200" dirty="0">
                <a:ea typeface="Verdana" pitchFamily="34" charset="0"/>
                <a:cs typeface="Verdana" pitchFamily="34" charset="0"/>
              </a:rPr>
              <a:t>~  60%</a:t>
            </a:r>
            <a:endParaRPr lang="sl-SI" sz="22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7544" y="5805264"/>
            <a:ext cx="8357980" cy="7124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НХР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:</a:t>
            </a:r>
            <a:r>
              <a:rPr kumimoji="0" lang="sr-Latn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те</a:t>
            </a:r>
            <a:r>
              <a:rPr lang="sr-Cyrl-RS" sz="2200" dirty="0" smtClean="0">
                <a:latin typeface="+mn-lt"/>
                <a:ea typeface="Verdana" pitchFamily="34" charset="0"/>
                <a:cs typeface="Verdana" pitchFamily="34" charset="0"/>
              </a:rPr>
              <a:t>жак</a:t>
            </a:r>
            <a:r>
              <a:rPr lang="sr-Latn-RS" sz="2200" dirty="0" smtClean="0">
                <a:latin typeface="+mn-lt"/>
                <a:ea typeface="Verdana" pitchFamily="34" charset="0"/>
                <a:cs typeface="Verdana" pitchFamily="34" charset="0"/>
              </a:rPr>
              <a:t>/</a:t>
            </a:r>
            <a:r>
              <a:rPr lang="sr-Cyrl-RS" sz="2200" dirty="0" smtClean="0">
                <a:latin typeface="+mn-lt"/>
                <a:ea typeface="Verdana" pitchFamily="34" charset="0"/>
                <a:cs typeface="Verdana" pitchFamily="34" charset="0"/>
              </a:rPr>
              <a:t>умерен</a:t>
            </a:r>
            <a:r>
              <a:rPr lang="sr-Latn-RS" sz="2200" dirty="0" smtClean="0">
                <a:latin typeface="+mn-lt"/>
                <a:ea typeface="Verdana" pitchFamily="34" charset="0"/>
                <a:cs typeface="Verdana" pitchFamily="34" charset="0"/>
              </a:rPr>
              <a:t>,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kumimoji="0" lang="sr-Cyrl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изолован</a:t>
            </a:r>
            <a:r>
              <a:rPr kumimoji="0" lang="sr-Latn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/</a:t>
            </a:r>
            <a:r>
              <a:rPr kumimoji="0" lang="sr-Cyrl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удружен</a:t>
            </a:r>
            <a:r>
              <a:rPr kumimoji="0" lang="sr-Latn-R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,</a:t>
            </a:r>
            <a:r>
              <a:rPr kumimoji="0" lang="sr-Latn-RS" sz="2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kumimoji="0" lang="sr-Latn-RS" sz="220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прев</a:t>
            </a:r>
            <a:r>
              <a:rPr kumimoji="0" lang="sr-Latn-RS" sz="2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. 1:4000-1:10000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Етиологија недостатка хормона раста</a:t>
            </a:r>
            <a:endParaRPr lang="en-GB" dirty="0"/>
          </a:p>
        </p:txBody>
      </p:sp>
    </p:spTree>
  </p:cSld>
  <p:clrMapOvr>
    <a:masterClrMapping/>
  </p:clrMapOvr>
  <p:transition advTm="78828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9477" y="692696"/>
            <a:ext cx="8654523" cy="53721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КЛИНИЧКА</a:t>
            </a:r>
            <a:r>
              <a:rPr lang="en-GB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СЛИКА</a:t>
            </a:r>
            <a:r>
              <a:rPr lang="sr-Latn-RS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НХР</a:t>
            </a:r>
            <a:endParaRPr lang="sr-Latn-CS" sz="32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1519" y="1556792"/>
            <a:ext cx="8892481" cy="4545105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en-US" sz="9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Низак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раст</a:t>
            </a:r>
            <a:endParaRPr lang="sr-Latn-C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en-US" sz="9600" dirty="0">
                <a:ea typeface="Verdana" pitchFamily="34" charset="0"/>
                <a:cs typeface="Verdana" pitchFamily="34" charset="0"/>
              </a:rPr>
              <a:t> 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Заостало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коштано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сазревање</a:t>
            </a:r>
            <a:endParaRPr lang="en-U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en-US" sz="9600" dirty="0">
                <a:ea typeface="Verdana" pitchFamily="34" charset="0"/>
                <a:cs typeface="Verdana" pitchFamily="34" charset="0"/>
              </a:rPr>
              <a:t> 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Нистагмус</a:t>
            </a:r>
            <a:r>
              <a:rPr lang="en-US" sz="9600" dirty="0" smtClean="0">
                <a:ea typeface="Verdana" pitchFamily="34" charset="0"/>
                <a:cs typeface="Verdana" pitchFamily="34" charset="0"/>
              </a:rPr>
              <a:t> – SOD</a:t>
            </a:r>
            <a:endParaRPr lang="sr-Cyrl-RS" sz="9600" dirty="0" smtClean="0">
              <a:ea typeface="Verdana" pitchFamily="34" charset="0"/>
              <a:cs typeface="Verdana" pitchFamily="34" charset="0"/>
            </a:endParaRPr>
          </a:p>
          <a:p>
            <a:pPr marL="363538" indent="-363538">
              <a:lnSpc>
                <a:spcPct val="120000"/>
              </a:lnSpc>
              <a:spcBef>
                <a:spcPts val="600"/>
              </a:spcBef>
            </a:pP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Мале шаке и стопала</a:t>
            </a:r>
            <a:endParaRPr lang="nn-NO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sr-Latn-CS" sz="9600" dirty="0">
                <a:ea typeface="Verdana" pitchFamily="34" charset="0"/>
                <a:cs typeface="Verdana" pitchFamily="34" charset="0"/>
              </a:rPr>
              <a:t> 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Појасно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развијено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масно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ткиво</a:t>
            </a:r>
            <a:endParaRPr lang="sr-Latn-C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sr-Latn-CS" sz="9600" dirty="0">
                <a:ea typeface="Verdana" pitchFamily="34" charset="0"/>
                <a:cs typeface="Verdana" pitchFamily="34" charset="0"/>
              </a:rPr>
              <a:t> </a:t>
            </a:r>
            <a:r>
              <a:rPr lang="en-GB" sz="9600" dirty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Псеудомакрокранија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незрео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изглед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лица</a:t>
            </a:r>
            <a:r>
              <a:rPr lang="sr-Latn-RS" sz="9600" dirty="0" smtClean="0">
                <a:ea typeface="Verdana" pitchFamily="34" charset="0"/>
                <a:cs typeface="Verdana" pitchFamily="34" charset="0"/>
              </a:rPr>
              <a:t> (“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изглед лутке”)</a:t>
            </a:r>
            <a:endParaRPr lang="en-U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tabLst>
                <a:tab pos="269875" algn="l"/>
              </a:tabLst>
            </a:pPr>
            <a:r>
              <a:rPr lang="en-US" sz="9600" dirty="0">
                <a:ea typeface="Verdana" pitchFamily="34" charset="0"/>
                <a:cs typeface="Verdana" pitchFamily="34" charset="0"/>
              </a:rPr>
              <a:t> 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Успорено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ницање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млечних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сталних</a:t>
            </a:r>
            <a:r>
              <a:rPr lang="en-GB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зуба</a:t>
            </a:r>
            <a:endParaRPr lang="en-U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</a:pPr>
            <a:r>
              <a:rPr lang="en-US" sz="9600" dirty="0">
                <a:ea typeface="Verdana" pitchFamily="34" charset="0"/>
                <a:cs typeface="Verdana" pitchFamily="34" charset="0"/>
              </a:rPr>
              <a:t> 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Аномалије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средње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линије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лица</a:t>
            </a:r>
            <a:r>
              <a:rPr lang="en-US" sz="96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расцеп</a:t>
            </a:r>
            <a:r>
              <a:rPr lang="en-U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усне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/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непца</a:t>
            </a:r>
            <a:r>
              <a:rPr lang="en-US" sz="9600" dirty="0" smtClean="0">
                <a:ea typeface="Verdana" pitchFamily="34" charset="0"/>
                <a:cs typeface="Verdana" pitchFamily="34" charset="0"/>
              </a:rPr>
              <a:t>)</a:t>
            </a:r>
            <a:endParaRPr lang="sr-Latn-RS" sz="9600" dirty="0">
              <a:ea typeface="Verdana" pitchFamily="34" charset="0"/>
              <a:cs typeface="Verdana" pitchFamily="34" charset="0"/>
            </a:endParaRPr>
          </a:p>
          <a:p>
            <a:pPr marL="269875" indent="-269875">
              <a:lnSpc>
                <a:spcPct val="120000"/>
              </a:lnSpc>
              <a:spcBef>
                <a:spcPts val="600"/>
              </a:spcBef>
            </a:pP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Симптоми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знаци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новорођеначком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узрасту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тежак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порођај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микропенис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хипогликемија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продужена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9600" dirty="0" smtClean="0">
                <a:ea typeface="Verdana" pitchFamily="34" charset="0"/>
                <a:cs typeface="Verdana" pitchFamily="34" charset="0"/>
              </a:rPr>
              <a:t>жутица</a:t>
            </a:r>
            <a:r>
              <a:rPr lang="sr-Latn-CS" sz="9600" dirty="0" smtClean="0">
                <a:ea typeface="Verdana" pitchFamily="34" charset="0"/>
                <a:cs typeface="Verdana" pitchFamily="34" charset="0"/>
              </a:rPr>
              <a:t>)</a:t>
            </a:r>
            <a:endParaRPr lang="sr-Latn-CS" sz="9600" dirty="0"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</a:pPr>
            <a:endParaRPr lang="en-US" sz="112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11200" dirty="0"/>
              <a:t> </a:t>
            </a:r>
            <a:endParaRPr lang="sr-Latn-CS" sz="112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sr-Latn-CS" sz="8600" dirty="0"/>
              <a:t>    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endParaRPr lang="sr-Latn-CS" sz="28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800" dirty="0"/>
              <a:t>   </a:t>
            </a:r>
            <a:r>
              <a:rPr lang="sr-Latn-CS" sz="2800" dirty="0"/>
              <a:t>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r-Latn-CS" dirty="0"/>
          </a:p>
        </p:txBody>
      </p:sp>
    </p:spTree>
  </p:cSld>
  <p:clrMapOvr>
    <a:masterClrMapping/>
  </p:clrMapOvr>
  <p:transition advTm="5793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579417" cy="532866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БИОХЕМИЈСКИ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КРИТЕРИЈУМИ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ЗА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ДИЈАГНОЗУ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НХР</a:t>
            </a:r>
            <a:endParaRPr lang="en-US" sz="30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74224" cy="3150096"/>
          </a:xfrm>
          <a:solidFill>
            <a:schemeClr val="bg1"/>
          </a:solidFill>
        </p:spPr>
        <p:txBody>
          <a:bodyPr rtlCol="0">
            <a:normAutofit fontScale="92500" lnSpcReduction="10000"/>
          </a:bodyPr>
          <a:lstStyle/>
          <a:p>
            <a:pPr marL="280988" indent="-280988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Секреција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ХР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&lt;10 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ng/ml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(20 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mIJ/l)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на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sz="2800" dirty="0">
                <a:ea typeface="Verdana" pitchFamily="34" charset="0"/>
                <a:cs typeface="Verdana" pitchFamily="34" charset="0"/>
              </a:rPr>
              <a:t>2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различита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стимулациона</a:t>
            </a:r>
            <a:r>
              <a:rPr lang="sr-Latn-R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b="1" dirty="0" smtClean="0">
                <a:ea typeface="Verdana" pitchFamily="34" charset="0"/>
                <a:cs typeface="Verdana" pitchFamily="34" charset="0"/>
              </a:rPr>
              <a:t>теста</a:t>
            </a:r>
            <a:r>
              <a:rPr lang="sr-Latn-RS" sz="2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(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изолован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НХР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)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или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на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RS" sz="2800" dirty="0">
                <a:ea typeface="Verdana" pitchFamily="34" charset="0"/>
                <a:cs typeface="Verdana" pitchFamily="34" charset="0"/>
              </a:rPr>
              <a:t>1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тесту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(MPHD,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генетски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поремећај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зрачење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деф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.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промене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ЦНС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)            </a:t>
            </a:r>
            <a:endParaRPr lang="sl-SI" sz="2800" dirty="0">
              <a:ea typeface="Verdana" pitchFamily="34" charset="0"/>
              <a:cs typeface="Verdana" pitchFamily="34" charset="0"/>
            </a:endParaRPr>
          </a:p>
          <a:p>
            <a:pPr marL="280988" indent="-280988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Ниска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концентрација</a:t>
            </a:r>
            <a:r>
              <a:rPr lang="sl-SI" sz="2800" dirty="0" smtClean="0">
                <a:ea typeface="Verdana" pitchFamily="34" charset="0"/>
                <a:cs typeface="Verdana" pitchFamily="34" charset="0"/>
              </a:rPr>
              <a:t> IGF-1 i IGFBP-3</a:t>
            </a:r>
            <a:r>
              <a:rPr lang="en-CA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en-CA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серуму</a:t>
            </a:r>
            <a:r>
              <a:rPr lang="sr-Latn-R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Latn-CS" sz="2800" dirty="0">
                <a:ea typeface="Verdana" pitchFamily="34" charset="0"/>
                <a:cs typeface="Verdana" pitchFamily="34" charset="0"/>
              </a:rPr>
              <a:t>(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2SD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испод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просека</a:t>
            </a:r>
            <a:r>
              <a:rPr lang="en-US" sz="2800" dirty="0" smtClean="0">
                <a:ea typeface="Verdana" pitchFamily="34" charset="0"/>
                <a:cs typeface="Verdana" pitchFamily="34" charset="0"/>
              </a:rPr>
              <a:t>)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 </a:t>
            </a:r>
            <a:endParaRPr lang="sr-Cyrl-RS" sz="2800" dirty="0" smtClean="0">
              <a:ea typeface="Verdana" pitchFamily="34" charset="0"/>
              <a:cs typeface="Verdana" pitchFamily="34" charset="0"/>
            </a:endParaRPr>
          </a:p>
          <a:p>
            <a:pPr marL="280988" indent="-280988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sr-Cyrl-RS" sz="2800" dirty="0" smtClean="0">
                <a:ea typeface="Verdana" pitchFamily="34" charset="0"/>
                <a:cs typeface="Verdana" pitchFamily="34" charset="0"/>
              </a:rPr>
              <a:t>Процена осталих хормона хипофизе</a:t>
            </a:r>
            <a:r>
              <a:rPr lang="sr-Latn-CS" sz="2800" dirty="0" smtClean="0">
                <a:ea typeface="Verdana" pitchFamily="34" charset="0"/>
                <a:cs typeface="Verdana" pitchFamily="34" charset="0"/>
              </a:rPr>
              <a:t> </a:t>
            </a:r>
            <a:endParaRPr lang="en-CA" sz="28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4221088"/>
            <a:ext cx="2088232" cy="193899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  </a:t>
            </a:r>
            <a:r>
              <a:rPr lang="sr-Latn-RS" sz="2000" dirty="0">
                <a:latin typeface="+mn-lt"/>
              </a:rPr>
              <a:t>   </a:t>
            </a:r>
            <a:r>
              <a:rPr lang="sr-Cyrl-RS" sz="2000" u="sng" dirty="0" smtClean="0">
                <a:latin typeface="+mn-lt"/>
              </a:rPr>
              <a:t>Тестови</a:t>
            </a:r>
            <a:endParaRPr lang="sr-Latn-CS" sz="2000" u="sng" dirty="0">
              <a:latin typeface="+mn-lt"/>
            </a:endParaRPr>
          </a:p>
          <a:p>
            <a:r>
              <a:rPr lang="sr-Latn-CS" sz="2000" dirty="0">
                <a:latin typeface="+mn-lt"/>
              </a:rPr>
              <a:t> </a:t>
            </a:r>
            <a:r>
              <a:rPr lang="sr-Cyrl-RS" sz="2000" dirty="0" smtClean="0">
                <a:latin typeface="+mn-lt"/>
              </a:rPr>
              <a:t>ИТТ</a:t>
            </a:r>
            <a:endParaRPr lang="en-US" sz="2000" dirty="0">
              <a:latin typeface="+mn-lt"/>
            </a:endParaRPr>
          </a:p>
          <a:p>
            <a:r>
              <a:rPr lang="sr-Cyrl-RS" sz="2000" dirty="0" smtClean="0">
                <a:latin typeface="+mn-lt"/>
              </a:rPr>
              <a:t>Клонидински</a:t>
            </a:r>
            <a:endParaRPr lang="sr-Latn-CS" sz="2000" dirty="0">
              <a:latin typeface="+mn-lt"/>
            </a:endParaRPr>
          </a:p>
          <a:p>
            <a:r>
              <a:rPr lang="sr-Cyrl-RS" sz="2000" dirty="0" smtClean="0">
                <a:latin typeface="+mn-lt"/>
              </a:rPr>
              <a:t>Глукагонски</a:t>
            </a:r>
            <a:endParaRPr lang="sl-SI" sz="2000" dirty="0">
              <a:latin typeface="+mn-lt"/>
            </a:endParaRPr>
          </a:p>
          <a:p>
            <a:r>
              <a:rPr lang="sl-SI" sz="2000" dirty="0">
                <a:latin typeface="+mn-lt"/>
              </a:rPr>
              <a:t> </a:t>
            </a:r>
            <a:r>
              <a:rPr lang="sr-Cyrl-RS" sz="2000" dirty="0" smtClean="0">
                <a:latin typeface="+mn-lt"/>
              </a:rPr>
              <a:t>Л</a:t>
            </a:r>
            <a:r>
              <a:rPr lang="sl-SI" sz="2000" dirty="0" smtClean="0">
                <a:latin typeface="+mn-lt"/>
              </a:rPr>
              <a:t>-</a:t>
            </a:r>
            <a:r>
              <a:rPr lang="sr-Cyrl-RS" sz="2000" dirty="0" smtClean="0">
                <a:latin typeface="+mn-lt"/>
              </a:rPr>
              <a:t>допа</a:t>
            </a:r>
            <a:endParaRPr lang="sl-SI" sz="2000" u="sng" dirty="0">
              <a:latin typeface="+mn-lt"/>
            </a:endParaRPr>
          </a:p>
          <a:p>
            <a:r>
              <a:rPr lang="sr-Cyrl-RS" sz="2000" dirty="0" smtClean="0">
                <a:latin typeface="+mn-lt"/>
              </a:rPr>
              <a:t>Аргинински</a:t>
            </a:r>
            <a:r>
              <a:rPr lang="sr-Latn-CS" sz="2000" dirty="0" smtClean="0">
                <a:latin typeface="+mn-lt"/>
              </a:rPr>
              <a:t> </a:t>
            </a:r>
            <a:endParaRPr lang="en-US" sz="2000" u="sng" dirty="0">
              <a:latin typeface="+mn-lt"/>
            </a:endParaRPr>
          </a:p>
        </p:txBody>
      </p:sp>
    </p:spTree>
  </p:cSld>
  <p:clrMapOvr>
    <a:masterClrMapping/>
  </p:clrMapOvr>
  <p:transition advTm="11846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РАДИОЛОШКА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ИСПИТИВАЊА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КОД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ДЕЦЕ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СА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НХР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endParaRPr lang="en-GB" sz="3000" dirty="0">
              <a:latin typeface="+mn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659688" cy="3989039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  <a:defRPr/>
            </a:pP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Коштана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зрелост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радиографија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шаке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методом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			     </a:t>
            </a:r>
            <a:r>
              <a:rPr lang="en-GB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Greulicha &amp; Pylea ili TW2</a:t>
            </a:r>
          </a:p>
          <a:p>
            <a:pPr>
              <a:spcBef>
                <a:spcPts val="1000"/>
              </a:spcBef>
              <a:defRPr/>
            </a:pP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Радиографија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лобање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краниофарингеом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хистиоцитоза</a:t>
            </a:r>
            <a:endParaRPr lang="sl-SI" sz="2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000"/>
              </a:spcBef>
              <a:defRPr/>
            </a:pP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CT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лобање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мозга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инвазивни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тумори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калцификације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цисте</a:t>
            </a:r>
            <a:endParaRPr lang="sl-SI" sz="2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000"/>
              </a:spcBef>
              <a:defRPr/>
            </a:pP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MR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мозга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поремећаји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развоја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тумори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померање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200" dirty="0">
                <a:latin typeface="Verdana" pitchFamily="34" charset="0"/>
                <a:ea typeface="Verdana" pitchFamily="34" charset="0"/>
                <a:cs typeface="Verdana" pitchFamily="34" charset="0"/>
              </a:rPr>
              <a:t>		           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хипофизе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васкуларни</a:t>
            </a:r>
            <a:r>
              <a:rPr lang="sl-SI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поремећаји</a:t>
            </a:r>
            <a:endParaRPr lang="en-US" sz="2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5368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373616" cy="4411662"/>
          </a:xfrm>
        </p:spPr>
        <p:txBody>
          <a:bodyPr/>
          <a:lstStyle/>
          <a:p>
            <a:r>
              <a:rPr lang="sr-Cyrl-RS" sz="2600" b="1" dirty="0" smtClean="0"/>
              <a:t>Пренатални период- </a:t>
            </a:r>
            <a:r>
              <a:rPr lang="sr-Cyrl-RS" sz="2600" dirty="0" smtClean="0"/>
              <a:t>фертилизација и формирање зигота, ембрионални период (до 8. недеље), фетални период</a:t>
            </a:r>
          </a:p>
          <a:p>
            <a:r>
              <a:rPr lang="sr-Cyrl-RS" sz="2600" b="1" dirty="0" smtClean="0"/>
              <a:t>Постнатални период</a:t>
            </a:r>
          </a:p>
          <a:p>
            <a:pPr indent="290513"/>
            <a:r>
              <a:rPr lang="sr-Cyrl-CS" sz="2600" b="1" dirty="0" smtClean="0"/>
              <a:t>Новорођеначки период- </a:t>
            </a:r>
            <a:r>
              <a:rPr lang="sr-Latn-CS" sz="2600" dirty="0" smtClean="0"/>
              <a:t>од ро</a:t>
            </a:r>
            <a:r>
              <a:rPr lang="sr-Cyrl-RS" sz="2600" dirty="0" smtClean="0"/>
              <a:t>ђ</a:t>
            </a:r>
            <a:r>
              <a:rPr lang="sr-Latn-CS" sz="2600" dirty="0" smtClean="0"/>
              <a:t>ења до краја 1. мес.</a:t>
            </a:r>
            <a:endParaRPr lang="sr-Cyrl-RS" sz="2600" dirty="0" smtClean="0"/>
          </a:p>
          <a:p>
            <a:pPr indent="290513"/>
            <a:r>
              <a:rPr lang="sr-Latn-CS" sz="2600" b="1" dirty="0" smtClean="0"/>
              <a:t>Одојачки период- </a:t>
            </a:r>
            <a:r>
              <a:rPr lang="sr-Latn-CS" sz="2600" dirty="0" smtClean="0"/>
              <a:t>1мес-</a:t>
            </a:r>
            <a:r>
              <a:rPr lang="en-US" sz="2600" dirty="0" smtClean="0"/>
              <a:t>1</a:t>
            </a:r>
            <a:r>
              <a:rPr lang="sr-Latn-CS" sz="2600" dirty="0" smtClean="0"/>
              <a:t>год </a:t>
            </a:r>
            <a:endParaRPr lang="sr-Cyrl-RS" sz="2600" dirty="0" smtClean="0"/>
          </a:p>
          <a:p>
            <a:pPr indent="290513"/>
            <a:r>
              <a:rPr lang="sr-Latn-CS" sz="2600" b="1" dirty="0" smtClean="0"/>
              <a:t>Рано детињство</a:t>
            </a:r>
            <a:r>
              <a:rPr lang="sr-Latn-CS" sz="2600" dirty="0" smtClean="0"/>
              <a:t>:</a:t>
            </a:r>
            <a:r>
              <a:rPr lang="en-US" sz="2600" dirty="0" smtClean="0"/>
              <a:t> 1-6 </a:t>
            </a:r>
            <a:r>
              <a:rPr lang="sr-Latn-CS" sz="2600" dirty="0" smtClean="0"/>
              <a:t>год </a:t>
            </a:r>
            <a:r>
              <a:rPr lang="sr-Cyrl-RS" sz="2600" dirty="0" smtClean="0"/>
              <a:t>(</a:t>
            </a:r>
            <a:r>
              <a:rPr lang="sr-Latn-CS" sz="2600" dirty="0" smtClean="0"/>
              <a:t>мало дете 2-4 год</a:t>
            </a:r>
            <a:r>
              <a:rPr lang="sr-Cyrl-RS" sz="2600" dirty="0" smtClean="0"/>
              <a:t>, </a:t>
            </a:r>
            <a:r>
              <a:rPr lang="sr-Latn-CS" sz="2600" dirty="0" smtClean="0"/>
              <a:t>предшколско дете 4-6год</a:t>
            </a:r>
            <a:r>
              <a:rPr lang="sr-Cyrl-RS" sz="2600" dirty="0" smtClean="0"/>
              <a:t>)</a:t>
            </a:r>
          </a:p>
          <a:p>
            <a:pPr indent="290513"/>
            <a:r>
              <a:rPr lang="sr-Latn-CS" sz="2600" b="1" dirty="0" smtClean="0"/>
              <a:t>Касно детињство</a:t>
            </a:r>
            <a:r>
              <a:rPr lang="en-US" sz="2600" dirty="0" smtClean="0"/>
              <a:t>:</a:t>
            </a:r>
            <a:r>
              <a:rPr lang="sr-Cyrl-RS" sz="2600" dirty="0" smtClean="0"/>
              <a:t> </a:t>
            </a:r>
            <a:r>
              <a:rPr lang="en-US" sz="2600" dirty="0" smtClean="0"/>
              <a:t>6-12</a:t>
            </a:r>
            <a:r>
              <a:rPr lang="sr-Latn-CS" sz="2600" dirty="0" smtClean="0"/>
              <a:t>год</a:t>
            </a:r>
            <a:endParaRPr lang="sr-Cyrl-RS" sz="2600" dirty="0" smtClean="0"/>
          </a:p>
          <a:p>
            <a:pPr indent="290513"/>
            <a:r>
              <a:rPr lang="en-US" sz="2600" b="1" dirty="0" smtClean="0"/>
              <a:t>Адолесценц</a:t>
            </a:r>
            <a:r>
              <a:rPr lang="sr-Latn-CS" sz="2600" b="1" dirty="0" smtClean="0"/>
              <a:t>ија</a:t>
            </a:r>
            <a:r>
              <a:rPr lang="en-US" sz="2600" dirty="0" smtClean="0"/>
              <a:t>: 12-20 </a:t>
            </a:r>
            <a:r>
              <a:rPr lang="sr-Latn-CS" sz="2600" dirty="0" smtClean="0"/>
              <a:t>год</a:t>
            </a:r>
            <a:endParaRPr lang="sr-Cyrl-RS" sz="2600" dirty="0" smtClean="0"/>
          </a:p>
          <a:p>
            <a:pPr indent="290513"/>
            <a:r>
              <a:rPr lang="sr-Latn-CS" sz="2600" b="1" dirty="0" smtClean="0"/>
              <a:t>Адултни период </a:t>
            </a:r>
            <a:endParaRPr lang="en-US" sz="2600" dirty="0" smtClean="0"/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РАСТ И РАЗВОЈ</a:t>
            </a:r>
            <a:endParaRPr lang="en-GB" dirty="0"/>
          </a:p>
        </p:txBody>
      </p:sp>
    </p:spTree>
  </p:cSld>
  <p:clrMapOvr>
    <a:masterClrMapping/>
  </p:clrMapOvr>
  <p:transition advTm="8154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48308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ТЕРАПИЈСКИ</a:t>
            </a:r>
            <a:r>
              <a:rPr lang="en-GB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ПРИСТУП</a:t>
            </a:r>
            <a:r>
              <a:rPr lang="en-GB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ДЕЦИ</a:t>
            </a:r>
            <a:r>
              <a:rPr lang="en-GB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СА</a:t>
            </a:r>
            <a:r>
              <a:rPr lang="en-GB" sz="32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200" b="1" dirty="0" smtClean="0">
                <a:latin typeface="+mn-lt"/>
                <a:ea typeface="Verdana" pitchFamily="34" charset="0"/>
                <a:cs typeface="Verdana" pitchFamily="34" charset="0"/>
              </a:rPr>
              <a:t>НХР</a:t>
            </a:r>
            <a:endParaRPr lang="en-US" sz="32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42040" cy="4556124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defRPr/>
            </a:pP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rhHR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је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одобрен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</a:t>
            </a:r>
            <a:r>
              <a:rPr lang="sr-Latn-C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комерцијалну</a:t>
            </a:r>
            <a:r>
              <a:rPr lang="sr-Latn-C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употребу</a:t>
            </a:r>
            <a:r>
              <a:rPr lang="sr-Latn-C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198</a:t>
            </a:r>
            <a:r>
              <a:rPr lang="sr-Latn-C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године</a:t>
            </a:r>
            <a:endParaRPr lang="sl-SI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90000"/>
              </a:lnSpc>
              <a:spcBef>
                <a:spcPct val="25000"/>
              </a:spcBef>
              <a:defRPr/>
            </a:pP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Омогућава</a:t>
            </a:r>
            <a:r>
              <a:rPr lang="sr-Latn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sr-Latn-RS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fontAlgn="auto">
              <a:spcBef>
                <a:spcPct val="25000"/>
              </a:spcBef>
              <a:spcAft>
                <a:spcPts val="0"/>
              </a:spcAft>
              <a:buFont typeface="Arial" pitchFamily="34" charset="0"/>
              <a:buNone/>
              <a:tabLst>
                <a:tab pos="360363" algn="l"/>
                <a:tab pos="719138" algn="l"/>
              </a:tabLst>
              <a:defRPr/>
            </a:pPr>
            <a:r>
              <a:rPr lang="sr-Latn-R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 	- 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Оптимално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лечење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деце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тешким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недостатком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l-SI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ХР</a:t>
            </a:r>
            <a:endParaRPr lang="sl-SI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None/>
              <a:tabLst>
                <a:tab pos="360363" algn="l"/>
              </a:tabLst>
              <a:defRPr/>
            </a:pPr>
            <a:r>
              <a:rPr lang="sl-SI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 	- 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Лечење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деце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умереним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недостатком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ХР</a:t>
            </a:r>
            <a:endParaRPr lang="sl-SI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None/>
              <a:tabLst>
                <a:tab pos="360363" algn="l"/>
                <a:tab pos="719138" algn="l"/>
              </a:tabLst>
              <a:defRPr/>
            </a:pPr>
            <a:r>
              <a:rPr lang="sl-SI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	- 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Испитивање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стимулационог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ефекта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растење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код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деце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другим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поремећајима</a:t>
            </a:r>
            <a:r>
              <a:rPr lang="sl-SI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r-Cyrl-R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растења</a:t>
            </a:r>
            <a:endParaRPr lang="sl-SI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None/>
              <a:defRPr/>
            </a:pPr>
            <a:endParaRPr lang="sl-SI" sz="2800" dirty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Bef>
                <a:spcPct val="25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Bef>
                <a:spcPct val="25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advTm="3222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59875"/>
            <a:ext cx="8229600" cy="759325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ФАКТОРИ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КОЈИ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УТИЧУ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НА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ЕФИКАСНОСТ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Cyrl-RS" sz="3000" b="1" dirty="0" smtClean="0">
                <a:latin typeface="+mn-lt"/>
                <a:ea typeface="Verdana" pitchFamily="34" charset="0"/>
                <a:cs typeface="Verdana" pitchFamily="34" charset="0"/>
              </a:rPr>
              <a:t>ТЕРАПИЈЕ</a:t>
            </a:r>
            <a:r>
              <a:rPr lang="sl-SI" sz="3000" b="1" dirty="0" smtClean="0">
                <a:latin typeface="+mn-lt"/>
                <a:ea typeface="Verdana" pitchFamily="34" charset="0"/>
                <a:cs typeface="Verdana" pitchFamily="34" charset="0"/>
              </a:rPr>
              <a:t> </a:t>
            </a:r>
            <a:r>
              <a:rPr lang="sr-Latn-RS" sz="3000" b="1" dirty="0" smtClean="0">
                <a:latin typeface="+mn-lt"/>
                <a:ea typeface="Verdana" pitchFamily="34" charset="0"/>
                <a:cs typeface="Verdana" pitchFamily="34" charset="0"/>
              </a:rPr>
              <a:t>rhHR</a:t>
            </a:r>
            <a:endParaRPr lang="en-US" sz="30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756879"/>
          </a:xfrm>
          <a:solidFill>
            <a:schemeClr val="bg1"/>
          </a:solidFill>
        </p:spPr>
        <p:txBody>
          <a:bodyPr rtlCol="0">
            <a:normAutofit fontScale="40000" lnSpcReduction="20000"/>
          </a:bodyPr>
          <a:lstStyle/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Правовремено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постављање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дијагнозе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Достизање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што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веће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ТВ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пре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почетка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пубертета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Генетски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потенцијал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l-SI" sz="5900" dirty="0">
                <a:ea typeface="Verdana" pitchFamily="34" charset="0"/>
                <a:cs typeface="Verdana" pitchFamily="34" charset="0"/>
              </a:rPr>
              <a:t>-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средња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висина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родитеља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Узраст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на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почетку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терапије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степен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недостатка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ХР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Доза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трајање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терапије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Повећање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дозе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у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пубертету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чак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двоструко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већа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)</a:t>
            </a:r>
            <a:endParaRPr lang="sl-SI" sz="5900" dirty="0">
              <a:ea typeface="Verdana" pitchFamily="34" charset="0"/>
              <a:cs typeface="Verdana" pitchFamily="34" charset="0"/>
            </a:endParaRPr>
          </a:p>
          <a:p>
            <a:pPr fontAlgn="auto">
              <a:lnSpc>
                <a:spcPct val="1200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Char char="•"/>
              <a:defRPr/>
            </a:pP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Препознавање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лечење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праћење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других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хормонских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недостатака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(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Т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4</a:t>
            </a:r>
            <a:r>
              <a:rPr lang="sl-SI" sz="5900" dirty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кортизол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полни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sr-Cyrl-RS" sz="5900" dirty="0" smtClean="0">
                <a:ea typeface="Verdana" pitchFamily="34" charset="0"/>
                <a:cs typeface="Verdana" pitchFamily="34" charset="0"/>
              </a:rPr>
              <a:t>хормони</a:t>
            </a:r>
            <a:r>
              <a:rPr lang="sl-SI" sz="59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sl-SI" sz="5900" dirty="0">
                <a:ea typeface="Verdana" pitchFamily="34" charset="0"/>
                <a:cs typeface="Verdana" pitchFamily="34" charset="0"/>
              </a:rPr>
              <a:t>ADH)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5100" i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r-Latn-CS" sz="5100" i="1" dirty="0">
                <a:solidFill>
                  <a:srgbClr val="FF0000"/>
                </a:solidFill>
              </a:rPr>
              <a:t>	</a:t>
            </a:r>
            <a:endParaRPr lang="en-US" sz="5100" i="1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ransition advTm="3454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dirty="0" smtClean="0"/>
              <a:t>ГЕНЕТСКИ СИНДРОМИ КАО УЗРОК НИСКОГ РАСТА У ДЕТИЊСТВУ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496944" cy="4411662"/>
          </a:xfrm>
        </p:spPr>
        <p:txBody>
          <a:bodyPr/>
          <a:lstStyle/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400" dirty="0" smtClean="0"/>
              <a:t>Основне карактеристике: </a:t>
            </a:r>
          </a:p>
          <a:p>
            <a:pPr marL="633413" indent="1778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Latn-RS" sz="2200" dirty="0" smtClean="0"/>
              <a:t>PTM, PTD </a:t>
            </a:r>
            <a:r>
              <a:rPr lang="sr-Cyrl-RS" sz="2200" dirty="0" smtClean="0"/>
              <a:t>–мали за гестациону старост</a:t>
            </a:r>
          </a:p>
          <a:p>
            <a:pPr marL="633413" indent="1778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200" dirty="0" smtClean="0"/>
              <a:t>Телесни стигмати</a:t>
            </a:r>
          </a:p>
          <a:p>
            <a:pPr marL="633413" indent="1778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200" dirty="0" smtClean="0"/>
              <a:t>Успорена брзина раста</a:t>
            </a:r>
          </a:p>
          <a:p>
            <a:pPr marL="633413" indent="1778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200" dirty="0" smtClean="0"/>
              <a:t>Психомоторна ретардација</a:t>
            </a:r>
          </a:p>
          <a:p>
            <a:pPr marL="633413" indent="1778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200" dirty="0" smtClean="0"/>
              <a:t>Одсуство ендокринолошких поремећаја</a:t>
            </a:r>
          </a:p>
          <a:p>
            <a:pPr marL="265113" indent="-265113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Cyrl-RS" sz="2400" dirty="0" smtClean="0"/>
              <a:t>Карактеристични синдроми:</a:t>
            </a:r>
          </a:p>
          <a:p>
            <a:pPr marL="633413" indent="88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Latn-CS" sz="2200" dirty="0" smtClean="0"/>
              <a:t>Prader-Willi</a:t>
            </a:r>
            <a:r>
              <a:rPr lang="sr-Cyrl-RS" sz="2200" dirty="0" smtClean="0"/>
              <a:t> синдром</a:t>
            </a:r>
          </a:p>
          <a:p>
            <a:pPr marL="633413" indent="88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GB" sz="2200" dirty="0" smtClean="0"/>
              <a:t>S</a:t>
            </a:r>
            <a:r>
              <a:rPr lang="sr-Latn-RS" sz="2200" dirty="0" smtClean="0"/>
              <a:t>eckel-</a:t>
            </a:r>
            <a:r>
              <a:rPr lang="sr-Cyrl-RS" sz="2200" dirty="0" smtClean="0"/>
              <a:t>ов синдром</a:t>
            </a:r>
          </a:p>
          <a:p>
            <a:pPr marL="633413" indent="88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Latn-RS" sz="2200" dirty="0" smtClean="0"/>
              <a:t>R</a:t>
            </a:r>
            <a:r>
              <a:rPr lang="sr-Latn-CS" sz="2200" dirty="0" smtClean="0"/>
              <a:t>ussel- Silver-</a:t>
            </a:r>
            <a:r>
              <a:rPr lang="sr-Cyrl-RS" sz="2200" dirty="0" smtClean="0"/>
              <a:t>ов синдром</a:t>
            </a:r>
          </a:p>
          <a:p>
            <a:pPr marL="633413" indent="88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sr-Latn-RS" sz="2200" dirty="0" smtClean="0"/>
              <a:t>Bloom-</a:t>
            </a:r>
            <a:r>
              <a:rPr lang="sr-Cyrl-RS" sz="2200" dirty="0" smtClean="0"/>
              <a:t>ов синдром</a:t>
            </a:r>
          </a:p>
          <a:p>
            <a:pPr marL="633413" indent="88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GB" sz="2200" dirty="0" smtClean="0"/>
              <a:t>W</a:t>
            </a:r>
            <a:r>
              <a:rPr lang="sr-Latn-RS" sz="2200" dirty="0" smtClean="0"/>
              <a:t>iliams</a:t>
            </a:r>
            <a:r>
              <a:rPr lang="sr-Cyrl-RS" sz="2200" dirty="0" smtClean="0"/>
              <a:t>-ов синдром</a:t>
            </a:r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endParaRPr lang="sr-Cyrl-RS" sz="2400" dirty="0" smtClean="0"/>
          </a:p>
          <a:p>
            <a:pPr marL="0" indent="-2952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70000"/>
              <a:defRPr/>
            </a:pPr>
            <a:endParaRPr lang="en-GB" sz="2400" dirty="0"/>
          </a:p>
        </p:txBody>
      </p:sp>
    </p:spTree>
  </p:cSld>
  <p:clrMapOvr>
    <a:masterClrMapping/>
  </p:clrMapOvr>
  <p:transition advTm="3399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18488" cy="864096"/>
          </a:xfrm>
        </p:spPr>
        <p:txBody>
          <a:bodyPr/>
          <a:lstStyle/>
          <a:p>
            <a:pPr algn="ctr"/>
            <a:r>
              <a:rPr lang="sr-Cyrl-RS" sz="3200" dirty="0" smtClean="0"/>
              <a:t>ВИСОКИ РАСТ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496944" cy="44116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r-Cyrl-RS" sz="3200" dirty="0" smtClean="0"/>
              <a:t>Свако</a:t>
            </a:r>
            <a:r>
              <a:rPr lang="sr-Latn-CS" sz="3200" dirty="0" smtClean="0"/>
              <a:t> </a:t>
            </a:r>
            <a:r>
              <a:rPr lang="sr-Cyrl-RS" sz="3200" dirty="0" smtClean="0"/>
              <a:t>дете</a:t>
            </a:r>
            <a:r>
              <a:rPr lang="sr-Latn-CS" sz="3200" dirty="0" smtClean="0"/>
              <a:t> </a:t>
            </a:r>
            <a:r>
              <a:rPr lang="sr-Cyrl-RS" sz="3200" dirty="0" smtClean="0"/>
              <a:t>са</a:t>
            </a:r>
            <a:r>
              <a:rPr lang="sr-Latn-CS" sz="3200" dirty="0" smtClean="0"/>
              <a:t> </a:t>
            </a:r>
            <a:r>
              <a:rPr lang="sr-Cyrl-RS" sz="3200" b="1" dirty="0" smtClean="0"/>
              <a:t>телесном</a:t>
            </a:r>
            <a:r>
              <a:rPr lang="sr-Latn-CS" sz="3200" b="1" dirty="0" smtClean="0"/>
              <a:t> </a:t>
            </a:r>
            <a:r>
              <a:rPr lang="sr-Cyrl-RS" sz="3200" b="1" dirty="0" smtClean="0"/>
              <a:t>висином</a:t>
            </a:r>
            <a:r>
              <a:rPr lang="sr-Latn-CS" sz="3200" b="1" dirty="0" smtClean="0"/>
              <a:t> </a:t>
            </a:r>
            <a:r>
              <a:rPr lang="sr-Cyrl-RS" sz="3200" b="1" dirty="0" smtClean="0"/>
              <a:t>изнад</a:t>
            </a:r>
            <a:r>
              <a:rPr lang="sr-Latn-CS" sz="3200" b="1" dirty="0" smtClean="0"/>
              <a:t> +2SD (P</a:t>
            </a:r>
            <a:r>
              <a:rPr lang="sr-Latn-CS" sz="3200" b="1" baseline="-25000" dirty="0" smtClean="0"/>
              <a:t>97</a:t>
            </a:r>
            <a:r>
              <a:rPr lang="sr-Latn-CS" sz="3200" b="1" dirty="0" smtClean="0"/>
              <a:t>) </a:t>
            </a:r>
            <a:r>
              <a:rPr lang="sr-Cyrl-RS" sz="3200" dirty="0" smtClean="0"/>
              <a:t>за</a:t>
            </a:r>
            <a:r>
              <a:rPr lang="sr-Latn-CS" sz="3200" dirty="0" smtClean="0"/>
              <a:t> </a:t>
            </a:r>
            <a:r>
              <a:rPr lang="sr-Cyrl-RS" sz="3200" dirty="0" smtClean="0"/>
              <a:t>одговарајући</a:t>
            </a:r>
            <a:r>
              <a:rPr lang="sr-Latn-CS" sz="3200" dirty="0" smtClean="0"/>
              <a:t> </a:t>
            </a:r>
            <a:r>
              <a:rPr lang="sr-Cyrl-RS" sz="3200" dirty="0" smtClean="0"/>
              <a:t>узраст</a:t>
            </a:r>
            <a:r>
              <a:rPr lang="sr-Latn-CS" sz="3200" dirty="0" smtClean="0"/>
              <a:t> </a:t>
            </a:r>
            <a:r>
              <a:rPr lang="sr-Cyrl-RS" sz="3200" dirty="0" smtClean="0"/>
              <a:t>и</a:t>
            </a:r>
            <a:r>
              <a:rPr lang="sr-Latn-CS" sz="3200" dirty="0" smtClean="0"/>
              <a:t> </a:t>
            </a:r>
            <a:r>
              <a:rPr lang="sr-Cyrl-RS" sz="3200" dirty="0" smtClean="0"/>
              <a:t>пол</a:t>
            </a:r>
            <a:r>
              <a:rPr lang="sr-Latn-CS" sz="3200" dirty="0" smtClean="0"/>
              <a:t> </a:t>
            </a:r>
            <a:r>
              <a:rPr lang="sr-Cyrl-RS" sz="3200" dirty="0" smtClean="0"/>
              <a:t>је</a:t>
            </a:r>
            <a:r>
              <a:rPr lang="sr-Latn-CS" sz="3200" dirty="0" smtClean="0"/>
              <a:t> </a:t>
            </a:r>
            <a:r>
              <a:rPr lang="sr-Cyrl-RS" sz="3200" dirty="0" smtClean="0"/>
              <a:t>високо</a:t>
            </a:r>
            <a:r>
              <a:rPr lang="sr-Latn-CS" sz="3200" dirty="0" smtClean="0"/>
              <a:t>. </a:t>
            </a:r>
            <a:endParaRPr lang="sr-Cyrl-RS" sz="3200" dirty="0" smtClean="0"/>
          </a:p>
          <a:p>
            <a:pPr>
              <a:spcBef>
                <a:spcPts val="600"/>
              </a:spcBef>
            </a:pPr>
            <a:r>
              <a:rPr lang="sr-Cyrl-RS" sz="3200" dirty="0" smtClean="0"/>
              <a:t>Висок</a:t>
            </a:r>
            <a:r>
              <a:rPr lang="sr-Latn-CS" sz="3200" dirty="0" smtClean="0"/>
              <a:t> </a:t>
            </a:r>
            <a:r>
              <a:rPr lang="sr-Cyrl-RS" sz="3200" dirty="0" smtClean="0"/>
              <a:t>раст</a:t>
            </a:r>
            <a:r>
              <a:rPr lang="sr-Latn-CS" sz="3200" dirty="0" smtClean="0"/>
              <a:t> </a:t>
            </a:r>
            <a:r>
              <a:rPr lang="sr-Cyrl-RS" sz="3200" dirty="0" smtClean="0"/>
              <a:t>може</a:t>
            </a:r>
            <a:r>
              <a:rPr lang="sr-Latn-CS" sz="3200" dirty="0" smtClean="0"/>
              <a:t> </a:t>
            </a:r>
            <a:r>
              <a:rPr lang="sr-Cyrl-RS" sz="3200" dirty="0" smtClean="0"/>
              <a:t>бити</a:t>
            </a:r>
            <a:r>
              <a:rPr lang="sr-Latn-CS" sz="3200" dirty="0" smtClean="0"/>
              <a:t> </a:t>
            </a:r>
            <a:r>
              <a:rPr lang="sr-Cyrl-RS" sz="3200" dirty="0" smtClean="0"/>
              <a:t>физиолошки</a:t>
            </a:r>
            <a:r>
              <a:rPr lang="sr-Latn-CS" sz="3200" dirty="0" smtClean="0"/>
              <a:t> </a:t>
            </a:r>
            <a:r>
              <a:rPr lang="sr-Cyrl-RS" sz="3200" dirty="0" smtClean="0"/>
              <a:t>и</a:t>
            </a:r>
            <a:r>
              <a:rPr lang="sr-Latn-CS" sz="3200" dirty="0" smtClean="0"/>
              <a:t> </a:t>
            </a:r>
            <a:r>
              <a:rPr lang="sr-Cyrl-RS" sz="3200" dirty="0" smtClean="0"/>
              <a:t>патолошки</a:t>
            </a:r>
            <a:r>
              <a:rPr lang="sr-Latn-CS" sz="3200" dirty="0" smtClean="0"/>
              <a:t>. </a:t>
            </a:r>
            <a:endParaRPr lang="sr-Cyrl-RS" sz="3200" dirty="0" smtClean="0"/>
          </a:p>
          <a:p>
            <a:pPr>
              <a:spcBef>
                <a:spcPts val="600"/>
              </a:spcBef>
            </a:pPr>
            <a:endParaRPr lang="sr-Cyrl-RS" sz="3200" dirty="0" smtClean="0"/>
          </a:p>
        </p:txBody>
      </p:sp>
    </p:spTree>
  </p:cSld>
  <p:clrMapOvr>
    <a:masterClrMapping/>
  </p:clrMapOvr>
  <p:transition advTm="2402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18488" cy="864096"/>
          </a:xfrm>
        </p:spPr>
        <p:txBody>
          <a:bodyPr/>
          <a:lstStyle/>
          <a:p>
            <a:pPr algn="ctr"/>
            <a:r>
              <a:rPr lang="sr-Cyrl-RS" sz="3200" dirty="0" smtClean="0"/>
              <a:t>ВИСОКИ РАСТ</a:t>
            </a:r>
            <a:endParaRPr lang="en-US" sz="32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4116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r-Cyrl-RS" sz="2800" dirty="0" smtClean="0"/>
              <a:t>Најчешћи</a:t>
            </a:r>
            <a:r>
              <a:rPr lang="sr-Latn-CS" sz="2800" dirty="0" smtClean="0"/>
              <a:t> </a:t>
            </a:r>
            <a:r>
              <a:rPr lang="sr-Cyrl-RS" sz="2800" dirty="0" smtClean="0"/>
              <a:t>разлог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високог</a:t>
            </a:r>
            <a:r>
              <a:rPr lang="sr-Latn-CS" sz="2800" dirty="0" smtClean="0"/>
              <a:t> </a:t>
            </a:r>
            <a:r>
              <a:rPr lang="sr-Cyrl-RS" sz="2800" dirty="0" smtClean="0"/>
              <a:t>раста</a:t>
            </a:r>
            <a:r>
              <a:rPr lang="sr-Latn-CS" sz="2800" dirty="0" smtClean="0"/>
              <a:t> </a:t>
            </a:r>
            <a:r>
              <a:rPr lang="sr-Cyrl-RS" sz="2800" dirty="0" smtClean="0"/>
              <a:t>у</a:t>
            </a:r>
            <a:r>
              <a:rPr lang="sr-Latn-CS" sz="2800" dirty="0" smtClean="0"/>
              <a:t> </a:t>
            </a:r>
            <a:r>
              <a:rPr lang="sr-Cyrl-RS" sz="2800" dirty="0" smtClean="0"/>
              <a:t>деце</a:t>
            </a:r>
            <a:r>
              <a:rPr lang="sr-Latn-CS" sz="2800" dirty="0" smtClean="0"/>
              <a:t> </a:t>
            </a:r>
            <a:r>
              <a:rPr lang="sr-Cyrl-RS" sz="2800" dirty="0" smtClean="0"/>
              <a:t>је</a:t>
            </a:r>
            <a:r>
              <a:rPr lang="sr-Latn-CS" sz="2800" dirty="0" smtClean="0"/>
              <a:t> </a:t>
            </a:r>
            <a:r>
              <a:rPr lang="sr-Cyrl-RS" sz="2800" dirty="0" smtClean="0"/>
              <a:t>породично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високи</a:t>
            </a:r>
            <a:r>
              <a:rPr lang="sr-Latn-CS" sz="2800" dirty="0" smtClean="0"/>
              <a:t> </a:t>
            </a:r>
            <a:r>
              <a:rPr lang="sr-Cyrl-RS" sz="2800" dirty="0" smtClean="0"/>
              <a:t>раст</a:t>
            </a:r>
            <a:r>
              <a:rPr lang="sr-Latn-CS" sz="2800" dirty="0" smtClean="0"/>
              <a:t>, </a:t>
            </a:r>
            <a:r>
              <a:rPr lang="sr-Cyrl-RS" sz="2800" dirty="0" smtClean="0"/>
              <a:t>када</a:t>
            </a:r>
            <a:r>
              <a:rPr lang="sr-Latn-CS" sz="2800" dirty="0" smtClean="0"/>
              <a:t> </a:t>
            </a:r>
            <a:r>
              <a:rPr lang="sr-Cyrl-RS" sz="2800" dirty="0" smtClean="0"/>
              <a:t>је</a:t>
            </a:r>
            <a:r>
              <a:rPr lang="sr-Latn-CS" sz="2800" dirty="0" smtClean="0"/>
              <a:t> </a:t>
            </a:r>
            <a:r>
              <a:rPr lang="sr-Cyrl-RS" sz="2800" dirty="0" smtClean="0"/>
              <a:t>пројектована</a:t>
            </a:r>
            <a:r>
              <a:rPr lang="sr-Latn-CS" sz="2800" dirty="0" smtClean="0"/>
              <a:t> </a:t>
            </a:r>
            <a:r>
              <a:rPr lang="sr-Cyrl-RS" sz="2800" dirty="0" smtClean="0"/>
              <a:t>финална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висина</a:t>
            </a:r>
            <a:r>
              <a:rPr lang="sr-Latn-CS" sz="2800" dirty="0" smtClean="0"/>
              <a:t> </a:t>
            </a:r>
            <a:r>
              <a:rPr lang="sr-Cyrl-RS" sz="2800" dirty="0" smtClean="0"/>
              <a:t>детета</a:t>
            </a:r>
            <a:r>
              <a:rPr lang="sr-Latn-CS" sz="2800" dirty="0" smtClean="0"/>
              <a:t> </a:t>
            </a:r>
            <a:r>
              <a:rPr lang="sr-Cyrl-RS" sz="2800" dirty="0" smtClean="0"/>
              <a:t>у</a:t>
            </a:r>
            <a:r>
              <a:rPr lang="sr-Latn-CS" sz="2800" dirty="0" smtClean="0"/>
              <a:t> </a:t>
            </a:r>
            <a:r>
              <a:rPr lang="sr-Cyrl-RS" sz="2800" dirty="0" smtClean="0"/>
              <a:t>складу</a:t>
            </a:r>
            <a:r>
              <a:rPr lang="sr-Latn-CS" sz="2800" dirty="0" smtClean="0"/>
              <a:t> </a:t>
            </a:r>
            <a:r>
              <a:rPr lang="sr-Cyrl-RS" sz="2800" dirty="0" smtClean="0"/>
              <a:t>са</a:t>
            </a:r>
            <a:r>
              <a:rPr lang="sr-Latn-CS" sz="2800" dirty="0" smtClean="0"/>
              <a:t> </a:t>
            </a:r>
            <a:r>
              <a:rPr lang="sr-Cyrl-RS" sz="2800" dirty="0" smtClean="0"/>
              <a:t>генетским</a:t>
            </a:r>
            <a:r>
              <a:rPr lang="sr-Latn-CS" sz="2800" dirty="0" smtClean="0"/>
              <a:t> </a:t>
            </a:r>
            <a:r>
              <a:rPr lang="sr-Cyrl-RS" sz="2800" dirty="0" smtClean="0"/>
              <a:t>потенцијалом</a:t>
            </a:r>
            <a:r>
              <a:rPr lang="sr-Latn-CS" sz="2800" dirty="0" smtClean="0"/>
              <a:t>.</a:t>
            </a:r>
            <a:endParaRPr lang="en-GB" sz="2800" dirty="0" smtClean="0"/>
          </a:p>
          <a:p>
            <a:pPr>
              <a:spcBef>
                <a:spcPts val="600"/>
              </a:spcBef>
            </a:pPr>
            <a:r>
              <a:rPr lang="sr-Cyrl-RS" sz="2800" dirty="0" smtClean="0"/>
              <a:t>Деца</a:t>
            </a:r>
            <a:r>
              <a:rPr lang="sr-Latn-CS" sz="2800" dirty="0" smtClean="0"/>
              <a:t> </a:t>
            </a:r>
            <a:r>
              <a:rPr lang="sr-Cyrl-RS" sz="2800" dirty="0" smtClean="0"/>
              <a:t>са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висином</a:t>
            </a:r>
            <a:r>
              <a:rPr lang="sr-Latn-CS" sz="2800" dirty="0" smtClean="0"/>
              <a:t> </a:t>
            </a:r>
            <a:r>
              <a:rPr lang="sr-Cyrl-RS" sz="2800" dirty="0" smtClean="0"/>
              <a:t>изнад</a:t>
            </a:r>
            <a:r>
              <a:rPr lang="sr-Latn-CS" sz="2800" dirty="0" smtClean="0"/>
              <a:t> +2SD </a:t>
            </a:r>
            <a:r>
              <a:rPr lang="sr-Cyrl-RS" sz="2800" dirty="0" smtClean="0"/>
              <a:t>и</a:t>
            </a:r>
            <a:r>
              <a:rPr lang="sr-Latn-CS" sz="2800" dirty="0" smtClean="0"/>
              <a:t> </a:t>
            </a:r>
            <a:r>
              <a:rPr lang="sr-Cyrl-RS" sz="2800" dirty="0" smtClean="0"/>
              <a:t>сигнификантном</a:t>
            </a:r>
            <a:r>
              <a:rPr lang="sr-Latn-CS" sz="2800" dirty="0" smtClean="0"/>
              <a:t> </a:t>
            </a:r>
            <a:r>
              <a:rPr lang="sr-Cyrl-RS" sz="2800" dirty="0" smtClean="0"/>
              <a:t>разликом</a:t>
            </a:r>
            <a:r>
              <a:rPr lang="sr-Latn-CS" sz="2800" dirty="0" smtClean="0"/>
              <a:t> </a:t>
            </a:r>
            <a:r>
              <a:rPr lang="sr-Cyrl-RS" sz="2800" dirty="0" smtClean="0"/>
              <a:t>у</a:t>
            </a:r>
            <a:r>
              <a:rPr lang="sr-Latn-CS" sz="2800" dirty="0" smtClean="0"/>
              <a:t> </a:t>
            </a:r>
            <a:r>
              <a:rPr lang="sr-Cyrl-RS" sz="2800" dirty="0" smtClean="0"/>
              <a:t>односу</a:t>
            </a:r>
            <a:r>
              <a:rPr lang="sr-Latn-CS" sz="2800" dirty="0" smtClean="0"/>
              <a:t> </a:t>
            </a:r>
            <a:r>
              <a:rPr lang="sr-Cyrl-RS" sz="2800" dirty="0" smtClean="0"/>
              <a:t>на</a:t>
            </a:r>
            <a:r>
              <a:rPr lang="sr-Latn-CS" sz="2800" dirty="0" smtClean="0"/>
              <a:t> </a:t>
            </a:r>
            <a:r>
              <a:rPr lang="sr-Cyrl-RS" sz="2800" dirty="0" smtClean="0"/>
              <a:t>генетски</a:t>
            </a:r>
            <a:r>
              <a:rPr lang="sr-Latn-CS" sz="2800" dirty="0" smtClean="0"/>
              <a:t> </a:t>
            </a:r>
            <a:r>
              <a:rPr lang="sr-Cyrl-RS" sz="2800" dirty="0" smtClean="0"/>
              <a:t>потенцијал</a:t>
            </a:r>
            <a:r>
              <a:rPr lang="sr-Latn-CS" sz="2800" dirty="0" smtClean="0"/>
              <a:t> </a:t>
            </a:r>
            <a:r>
              <a:rPr lang="sr-Cyrl-RS" sz="2800" dirty="0" smtClean="0"/>
              <a:t>су</a:t>
            </a:r>
            <a:r>
              <a:rPr lang="sr-Latn-CS" sz="2800" dirty="0" smtClean="0"/>
              <a:t> </a:t>
            </a:r>
            <a:r>
              <a:rPr lang="sr-Cyrl-RS" sz="2800" dirty="0" smtClean="0"/>
              <a:t>патолошки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висока</a:t>
            </a:r>
            <a:r>
              <a:rPr lang="sr-Latn-CS" sz="2800" dirty="0" smtClean="0"/>
              <a:t>. </a:t>
            </a:r>
            <a:endParaRPr lang="sr-Cyrl-RS" sz="2800" dirty="0" smtClean="0"/>
          </a:p>
          <a:p>
            <a:pPr>
              <a:spcBef>
                <a:spcPts val="600"/>
              </a:spcBef>
            </a:pPr>
            <a:r>
              <a:rPr lang="sr-Cyrl-RS" sz="2800" dirty="0" smtClean="0"/>
              <a:t>Код</a:t>
            </a:r>
            <a:r>
              <a:rPr lang="sr-Latn-CS" sz="2800" dirty="0" smtClean="0"/>
              <a:t> </a:t>
            </a:r>
            <a:r>
              <a:rPr lang="sr-Cyrl-RS" sz="2800" dirty="0" smtClean="0"/>
              <a:t>сваког</a:t>
            </a:r>
            <a:r>
              <a:rPr lang="sr-Latn-CS" sz="2800" dirty="0" smtClean="0"/>
              <a:t> </a:t>
            </a:r>
            <a:r>
              <a:rPr lang="sr-Cyrl-RS" sz="2800" dirty="0" smtClean="0"/>
              <a:t>високог</a:t>
            </a:r>
            <a:r>
              <a:rPr lang="sr-Latn-CS" sz="2800" dirty="0" smtClean="0"/>
              <a:t> </a:t>
            </a:r>
            <a:r>
              <a:rPr lang="sr-Cyrl-RS" sz="2800" dirty="0" smtClean="0"/>
              <a:t>детета</a:t>
            </a:r>
            <a:r>
              <a:rPr lang="sr-Latn-CS" sz="2800" dirty="0" smtClean="0"/>
              <a:t> </a:t>
            </a:r>
            <a:r>
              <a:rPr lang="sr-Cyrl-RS" sz="2800" dirty="0" smtClean="0"/>
              <a:t>уз</a:t>
            </a:r>
            <a:r>
              <a:rPr lang="sr-Latn-CS" sz="2800" dirty="0" smtClean="0"/>
              <a:t> </a:t>
            </a:r>
            <a:r>
              <a:rPr lang="sr-Cyrl-RS" sz="2800" dirty="0" smtClean="0"/>
              <a:t>одређивање</a:t>
            </a:r>
            <a:r>
              <a:rPr lang="sr-Latn-CS" sz="2800" dirty="0" smtClean="0"/>
              <a:t> </a:t>
            </a:r>
            <a:r>
              <a:rPr lang="sr-Cyrl-RS" sz="2800" dirty="0" smtClean="0"/>
              <a:t>генетског</a:t>
            </a:r>
            <a:r>
              <a:rPr lang="sr-Latn-CS" sz="2800" dirty="0" smtClean="0"/>
              <a:t> </a:t>
            </a:r>
            <a:r>
              <a:rPr lang="sr-Cyrl-RS" sz="2800" dirty="0" smtClean="0"/>
              <a:t>потенцијала</a:t>
            </a:r>
            <a:r>
              <a:rPr lang="sr-Latn-CS" sz="2800" dirty="0" smtClean="0"/>
              <a:t> </a:t>
            </a:r>
            <a:r>
              <a:rPr lang="sr-Cyrl-RS" sz="2800" dirty="0" smtClean="0"/>
              <a:t>неопходно</a:t>
            </a:r>
            <a:r>
              <a:rPr lang="sr-Latn-CS" sz="2800" dirty="0" smtClean="0"/>
              <a:t> </a:t>
            </a:r>
            <a:r>
              <a:rPr lang="sr-Cyrl-RS" sz="2800" dirty="0" smtClean="0"/>
              <a:t>је</a:t>
            </a:r>
            <a:r>
              <a:rPr lang="sr-Latn-CS" sz="2800" dirty="0" smtClean="0"/>
              <a:t> </a:t>
            </a:r>
            <a:r>
              <a:rPr lang="sr-Cyrl-RS" sz="2800" dirty="0" smtClean="0"/>
              <a:t>утврдити</a:t>
            </a:r>
            <a:r>
              <a:rPr lang="sr-Latn-CS" sz="2800" dirty="0" smtClean="0"/>
              <a:t> </a:t>
            </a:r>
            <a:r>
              <a:rPr lang="sr-Cyrl-RS" sz="2800" dirty="0" smtClean="0"/>
              <a:t>стадијум</a:t>
            </a:r>
            <a:r>
              <a:rPr lang="sr-Latn-CS" sz="2800" dirty="0" smtClean="0"/>
              <a:t> </a:t>
            </a:r>
            <a:r>
              <a:rPr lang="sr-Cyrl-RS" sz="2800" dirty="0" smtClean="0"/>
              <a:t>полног</a:t>
            </a:r>
            <a:r>
              <a:rPr lang="sr-Latn-CS" sz="2800" dirty="0" smtClean="0"/>
              <a:t> </a:t>
            </a:r>
            <a:r>
              <a:rPr lang="sr-Cyrl-RS" sz="2800" dirty="0" smtClean="0"/>
              <a:t>развоја</a:t>
            </a:r>
            <a:r>
              <a:rPr lang="sr-Latn-CS" sz="2800" dirty="0" smtClean="0"/>
              <a:t> </a:t>
            </a:r>
            <a:r>
              <a:rPr lang="sr-Cyrl-RS" sz="2800" dirty="0" smtClean="0"/>
              <a:t>и</a:t>
            </a:r>
            <a:r>
              <a:rPr lang="sr-Latn-CS" sz="2800" dirty="0" smtClean="0"/>
              <a:t> </a:t>
            </a:r>
            <a:r>
              <a:rPr lang="sr-Cyrl-RS" sz="2800" dirty="0" smtClean="0"/>
              <a:t>степен</a:t>
            </a:r>
            <a:r>
              <a:rPr lang="sr-Latn-CS" sz="2800" dirty="0" smtClean="0"/>
              <a:t> </a:t>
            </a:r>
            <a:r>
              <a:rPr lang="sr-Cyrl-RS" sz="2800" dirty="0" smtClean="0"/>
              <a:t>ухрањености</a:t>
            </a:r>
            <a:r>
              <a:rPr lang="sr-Latn-CS" sz="2800" dirty="0" smtClean="0"/>
              <a:t> </a:t>
            </a:r>
            <a:r>
              <a:rPr lang="sr-Cyrl-RS" sz="2800" dirty="0" smtClean="0"/>
              <a:t>одређивањем</a:t>
            </a:r>
            <a:r>
              <a:rPr lang="sr-Latn-CS" sz="2800" dirty="0" smtClean="0"/>
              <a:t> </a:t>
            </a:r>
            <a:r>
              <a:rPr lang="sr-Cyrl-RS" sz="2800" dirty="0" smtClean="0"/>
              <a:t>индекса</a:t>
            </a:r>
            <a:r>
              <a:rPr lang="sr-Latn-CS" sz="2800" dirty="0" smtClean="0"/>
              <a:t> </a:t>
            </a:r>
            <a:r>
              <a:rPr lang="sr-Cyrl-RS" sz="2800" dirty="0" smtClean="0"/>
              <a:t>телесне</a:t>
            </a:r>
            <a:r>
              <a:rPr lang="sr-Latn-CS" sz="2800" dirty="0" smtClean="0"/>
              <a:t> </a:t>
            </a:r>
            <a:r>
              <a:rPr lang="sr-Cyrl-RS" sz="2800" dirty="0" smtClean="0"/>
              <a:t>масе</a:t>
            </a:r>
            <a:r>
              <a:rPr lang="sr-Latn-CS" sz="2800" dirty="0" smtClean="0"/>
              <a:t>. </a:t>
            </a:r>
            <a:endParaRPr lang="en-GB" sz="2800" dirty="0" smtClean="0"/>
          </a:p>
          <a:p>
            <a:pPr>
              <a:spcBef>
                <a:spcPts val="600"/>
              </a:spcBef>
            </a:pPr>
            <a:endParaRPr lang="sr-Latn-RS" sz="2500" dirty="0" smtClean="0"/>
          </a:p>
        </p:txBody>
      </p:sp>
    </p:spTree>
  </p:cSld>
  <p:clrMapOvr>
    <a:masterClrMapping/>
  </p:clrMapOvr>
  <p:transition advTm="3446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Етиологија</a:t>
            </a:r>
            <a:r>
              <a:rPr lang="sr-Latn-RS" dirty="0" smtClean="0"/>
              <a:t> </a:t>
            </a:r>
            <a:r>
              <a:rPr lang="sr-Cyrl-RS" dirty="0" smtClean="0"/>
              <a:t>високог</a:t>
            </a:r>
            <a:r>
              <a:rPr lang="sr-Latn-RS" dirty="0" smtClean="0"/>
              <a:t> </a:t>
            </a:r>
            <a:r>
              <a:rPr lang="sr-Cyrl-RS" dirty="0" smtClean="0"/>
              <a:t>раста</a:t>
            </a:r>
            <a:r>
              <a:rPr lang="sr-Latn-RS" dirty="0" smtClean="0"/>
              <a:t> 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528" y="1340767"/>
          <a:ext cx="8424936" cy="5179999"/>
        </p:xfrm>
        <a:graphic>
          <a:graphicData uri="http://schemas.openxmlformats.org/drawingml/2006/table">
            <a:tbl>
              <a:tblPr/>
              <a:tblGrid>
                <a:gridCol w="1440160"/>
                <a:gridCol w="1766767"/>
                <a:gridCol w="1864493"/>
                <a:gridCol w="2129380"/>
                <a:gridCol w="1224136"/>
              </a:tblGrid>
              <a:tr h="51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ФИЗИОЛОШКИ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ПАТОЛОШКИ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9572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Породично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високи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раст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ЧЕСТИ</a:t>
                      </a:r>
                      <a:r>
                        <a:rPr lang="sr-Latn-C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УЗРОЦИ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РЕТКИ</a:t>
                      </a:r>
                      <a:r>
                        <a:rPr lang="sr-Latn-C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УЗРОЦИ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95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Гојазност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Преурањени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пубертет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Конгенитална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адренална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хиперплазија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ЕНДОКРИНИ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Times New Roman"/>
                          <a:ea typeface="Times New Roman"/>
                          <a:cs typeface="Times New Roman"/>
                        </a:rPr>
                        <a:t>ГЕНЕТСКИ</a:t>
                      </a:r>
                      <a:endParaRPr lang="en-GB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05503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Питуитарни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гигантизам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диспропорционално</a:t>
                      </a:r>
                      <a:r>
                        <a:rPr lang="sr-Latn-C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високи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патолошки</a:t>
                      </a:r>
                      <a:r>
                        <a:rPr lang="sr-Latn-C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b="1" spc="-20" dirty="0" smtClean="0">
                          <a:latin typeface="+mn-lt"/>
                          <a:ea typeface="Times New Roman"/>
                          <a:cs typeface="Times New Roman"/>
                        </a:rPr>
                        <a:t>фенотип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Хипертиреоза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Клинефелтер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синдром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Сотос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синдром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1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Марфан</a:t>
                      </a:r>
                      <a:r>
                        <a:rPr lang="sr-Latn-C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синдром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CS" sz="1800" spc="-20" dirty="0">
                          <a:latin typeface="+mn-lt"/>
                          <a:ea typeface="Times New Roman"/>
                          <a:cs typeface="Times New Roman"/>
                        </a:rPr>
                        <a:t>Weaver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синдром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8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хомоцистинурија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CS" sz="1800" spc="-20" dirty="0">
                          <a:latin typeface="+mn-lt"/>
                          <a:ea typeface="Times New Roman"/>
                          <a:cs typeface="Times New Roman"/>
                        </a:rPr>
                        <a:t>Beckwith-Wiedemann </a:t>
                      </a:r>
                      <a:r>
                        <a:rPr lang="sr-Cyrl-RS" sz="1800" spc="-20" dirty="0" smtClean="0">
                          <a:latin typeface="+mn-lt"/>
                          <a:ea typeface="Times New Roman"/>
                          <a:cs typeface="Times New Roman"/>
                        </a:rPr>
                        <a:t>синдром</a:t>
                      </a:r>
                      <a:endParaRPr lang="en-GB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8977" marR="189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428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4411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RS" sz="2400" dirty="0" smtClean="0"/>
              <a:t>Варијација</a:t>
            </a:r>
            <a:r>
              <a:rPr lang="sr-Cyrl-CS" sz="2400" dirty="0" smtClean="0"/>
              <a:t> </a:t>
            </a:r>
            <a:r>
              <a:rPr lang="sr-Cyrl-RS" sz="2400" dirty="0" smtClean="0"/>
              <a:t>нормалног</a:t>
            </a:r>
            <a:r>
              <a:rPr lang="sr-Cyrl-CS" sz="2400" dirty="0" smtClean="0"/>
              <a:t> </a:t>
            </a:r>
            <a:r>
              <a:rPr lang="sr-Cyrl-RS" sz="2400" dirty="0" smtClean="0"/>
              <a:t>раста</a:t>
            </a:r>
            <a:endParaRPr lang="sr-Latn-RS" sz="2400" dirty="0" smtClean="0"/>
          </a:p>
          <a:p>
            <a:pPr>
              <a:lnSpc>
                <a:spcPct val="80000"/>
              </a:lnSpc>
            </a:pPr>
            <a:r>
              <a:rPr lang="sr-Cyrl-RS" sz="2400" dirty="0" smtClean="0"/>
              <a:t>Новорођенчад</a:t>
            </a:r>
            <a:r>
              <a:rPr lang="sr-Cyrl-CS" sz="2400" dirty="0" smtClean="0"/>
              <a:t> </a:t>
            </a:r>
            <a:r>
              <a:rPr lang="sr-Cyrl-RS" sz="2400" dirty="0" smtClean="0"/>
              <a:t>на</a:t>
            </a:r>
            <a:r>
              <a:rPr lang="sr-Cyrl-CS" sz="2400" dirty="0" smtClean="0"/>
              <a:t> </a:t>
            </a:r>
            <a:r>
              <a:rPr lang="sr-Cyrl-RS" sz="2400" dirty="0" smtClean="0"/>
              <a:t>рођењу</a:t>
            </a:r>
            <a:r>
              <a:rPr lang="sr-Cyrl-CS" sz="2400" dirty="0" smtClean="0"/>
              <a:t> </a:t>
            </a:r>
            <a:r>
              <a:rPr lang="sr-Cyrl-RS" sz="2400" dirty="0" smtClean="0"/>
              <a:t>нормалне телесне дужине</a:t>
            </a:r>
            <a:endParaRPr lang="sr-Cyrl-CS" sz="2400" dirty="0" smtClean="0"/>
          </a:p>
          <a:p>
            <a:pPr>
              <a:lnSpc>
                <a:spcPct val="80000"/>
              </a:lnSpc>
            </a:pPr>
            <a:r>
              <a:rPr lang="sr-Cyrl-RS" sz="2400" dirty="0" smtClean="0"/>
              <a:t>Дете</a:t>
            </a:r>
            <a:r>
              <a:rPr lang="sr-Latn-RS" sz="2400" dirty="0" smtClean="0"/>
              <a:t> </a:t>
            </a:r>
            <a:r>
              <a:rPr lang="sr-Cyrl-RS" sz="2400" dirty="0" smtClean="0"/>
              <a:t>прати</a:t>
            </a:r>
            <a:r>
              <a:rPr lang="sr-Cyrl-CS" sz="2400" dirty="0" smtClean="0"/>
              <a:t> </a:t>
            </a:r>
            <a:r>
              <a:rPr lang="sr-Cyrl-RS" sz="2400" dirty="0" smtClean="0"/>
              <a:t>модел</a:t>
            </a:r>
            <a:r>
              <a:rPr lang="sr-Cyrl-CS" sz="2400" dirty="0" smtClean="0"/>
              <a:t> </a:t>
            </a:r>
            <a:r>
              <a:rPr lang="sr-Cyrl-RS" sz="2400" dirty="0" smtClean="0"/>
              <a:t>раста</a:t>
            </a:r>
            <a:r>
              <a:rPr lang="sr-Cyrl-CS" sz="2400" dirty="0" smtClean="0"/>
              <a:t> </a:t>
            </a:r>
            <a:r>
              <a:rPr lang="sr-Cyrl-RS" sz="2400" dirty="0" smtClean="0"/>
              <a:t>једног</a:t>
            </a:r>
            <a:r>
              <a:rPr lang="sr-Cyrl-CS" sz="2400" dirty="0" smtClean="0"/>
              <a:t> </a:t>
            </a:r>
            <a:r>
              <a:rPr lang="sr-Cyrl-RS" sz="2400" dirty="0" smtClean="0"/>
              <a:t>од</a:t>
            </a:r>
            <a:r>
              <a:rPr lang="sr-Cyrl-CS" sz="2400" dirty="0" smtClean="0"/>
              <a:t> </a:t>
            </a:r>
            <a:r>
              <a:rPr lang="sr-Cyrl-RS" sz="2400" dirty="0" smtClean="0"/>
              <a:t>родитеља</a:t>
            </a:r>
            <a:r>
              <a:rPr lang="sr-Cyrl-CS" sz="2400" dirty="0" smtClean="0"/>
              <a:t> </a:t>
            </a:r>
            <a:r>
              <a:rPr lang="sr-Latn-CS" sz="2400" dirty="0" smtClean="0"/>
              <a:t>(+2SD-+4SD)</a:t>
            </a:r>
          </a:p>
          <a:p>
            <a:pPr>
              <a:lnSpc>
                <a:spcPct val="80000"/>
              </a:lnSpc>
            </a:pPr>
            <a:r>
              <a:rPr lang="sr-Cyrl-RS" sz="2400" dirty="0" smtClean="0"/>
              <a:t>Нормалне</a:t>
            </a:r>
            <a:r>
              <a:rPr lang="sr-Latn-RS" sz="2400" dirty="0" smtClean="0"/>
              <a:t> </a:t>
            </a:r>
            <a:r>
              <a:rPr lang="sr-Cyrl-RS" sz="2400" dirty="0" smtClean="0"/>
              <a:t>телесне</a:t>
            </a:r>
            <a:r>
              <a:rPr lang="sr-Cyrl-CS" sz="2400" dirty="0" smtClean="0"/>
              <a:t> </a:t>
            </a:r>
            <a:r>
              <a:rPr lang="sr-Cyrl-RS" sz="2400" dirty="0" smtClean="0"/>
              <a:t>пропорције</a:t>
            </a:r>
            <a:endParaRPr lang="sr-Cyrl-CS" sz="2400" dirty="0" smtClean="0"/>
          </a:p>
          <a:p>
            <a:pPr>
              <a:lnSpc>
                <a:spcPct val="80000"/>
              </a:lnSpc>
            </a:pPr>
            <a:r>
              <a:rPr lang="sr-Cyrl-RS" sz="2400" dirty="0" smtClean="0"/>
              <a:t>У</a:t>
            </a:r>
            <a:r>
              <a:rPr lang="sr-Cyrl-CS" sz="2400" dirty="0" smtClean="0"/>
              <a:t> </a:t>
            </a:r>
            <a:r>
              <a:rPr lang="sr-Cyrl-RS" sz="2400" dirty="0" smtClean="0"/>
              <a:t>неким</a:t>
            </a:r>
            <a:r>
              <a:rPr lang="sr-Cyrl-CS" sz="2400" dirty="0" smtClean="0"/>
              <a:t> </a:t>
            </a:r>
            <a:r>
              <a:rPr lang="sr-Cyrl-RS" sz="2400" dirty="0" smtClean="0"/>
              <a:t>случајевима</a:t>
            </a:r>
            <a:r>
              <a:rPr lang="sr-Cyrl-CS" sz="2400" dirty="0" smtClean="0"/>
              <a:t>-</a:t>
            </a:r>
            <a:r>
              <a:rPr lang="sr-Cyrl-RS" sz="2400" dirty="0" smtClean="0"/>
              <a:t>поремећај</a:t>
            </a:r>
            <a:r>
              <a:rPr lang="sr-Cyrl-CS" sz="2400" dirty="0" smtClean="0"/>
              <a:t>/</a:t>
            </a:r>
            <a:r>
              <a:rPr lang="sr-Cyrl-RS" sz="2400" dirty="0" smtClean="0"/>
              <a:t>одсуство</a:t>
            </a:r>
            <a:r>
              <a:rPr lang="sr-Cyrl-CS" sz="2400" dirty="0" smtClean="0"/>
              <a:t> </a:t>
            </a:r>
            <a:r>
              <a:rPr lang="sr-Cyrl-RS" sz="2400" dirty="0" smtClean="0"/>
              <a:t>Р</a:t>
            </a:r>
            <a:r>
              <a:rPr lang="sr-Cyrl-CS" sz="2400" dirty="0" smtClean="0"/>
              <a:t> </a:t>
            </a:r>
            <a:r>
              <a:rPr lang="sr-Cyrl-RS" sz="2400" dirty="0" smtClean="0"/>
              <a:t>за</a:t>
            </a:r>
            <a:r>
              <a:rPr lang="sr-Cyrl-CS" sz="2400" dirty="0" smtClean="0"/>
              <a:t> </a:t>
            </a:r>
            <a:r>
              <a:rPr lang="sr-Cyrl-RS" sz="2400" dirty="0" smtClean="0"/>
              <a:t>естрогене</a:t>
            </a:r>
            <a:endParaRPr lang="sr-Cyrl-CS" sz="2400" dirty="0" smtClean="0"/>
          </a:p>
          <a:p>
            <a:pPr>
              <a:lnSpc>
                <a:spcPct val="80000"/>
              </a:lnSpc>
            </a:pPr>
            <a:r>
              <a:rPr lang="sr-Cyrl-RS" sz="2400" dirty="0" smtClean="0"/>
              <a:t>Споро</a:t>
            </a:r>
            <a:r>
              <a:rPr lang="sr-Cyrl-CS" sz="2400" dirty="0" smtClean="0"/>
              <a:t> </a:t>
            </a:r>
            <a:r>
              <a:rPr lang="sr-Cyrl-RS" sz="2400" dirty="0" smtClean="0"/>
              <a:t>скел</a:t>
            </a:r>
            <a:r>
              <a:rPr lang="en-GB" sz="2400" dirty="0" smtClean="0"/>
              <a:t>e</a:t>
            </a:r>
            <a:r>
              <a:rPr lang="sr-Cyrl-RS" sz="2400" dirty="0" smtClean="0"/>
              <a:t>тно</a:t>
            </a:r>
            <a:r>
              <a:rPr lang="sr-Cyrl-CS" sz="2400" dirty="0" smtClean="0"/>
              <a:t> </a:t>
            </a:r>
            <a:r>
              <a:rPr lang="sr-Cyrl-RS" sz="2400" dirty="0" smtClean="0"/>
              <a:t>сазр</a:t>
            </a:r>
            <a:r>
              <a:rPr lang="sr-Cyrl-CS" sz="2400" dirty="0" smtClean="0"/>
              <a:t>e</a:t>
            </a:r>
            <a:r>
              <a:rPr lang="sr-Cyrl-RS" sz="2400" dirty="0" smtClean="0"/>
              <a:t>вањ</a:t>
            </a:r>
            <a:r>
              <a:rPr lang="sr-Cyrl-CS" sz="2400" dirty="0" smtClean="0"/>
              <a:t>e</a:t>
            </a:r>
            <a:endParaRPr lang="sr-Latn-RS" sz="2400" dirty="0" smtClean="0"/>
          </a:p>
          <a:p>
            <a:pPr>
              <a:lnSpc>
                <a:spcPct val="80000"/>
              </a:lnSpc>
            </a:pPr>
            <a:r>
              <a:rPr lang="sr-Cyrl-RS" sz="2400" dirty="0" smtClean="0"/>
              <a:t>Т</a:t>
            </a:r>
            <a:r>
              <a:rPr lang="sr-Latn-CS" sz="2400" dirty="0" smtClean="0"/>
              <a:t>e</a:t>
            </a:r>
            <a:r>
              <a:rPr lang="sr-Cyrl-RS" sz="2400" dirty="0" smtClean="0"/>
              <a:t>рапија</a:t>
            </a:r>
            <a:r>
              <a:rPr lang="sr-Latn-CS" sz="2400" dirty="0" smtClean="0"/>
              <a:t>: </a:t>
            </a:r>
          </a:p>
          <a:p>
            <a:pPr marL="530225" indent="280988">
              <a:lnSpc>
                <a:spcPct val="80000"/>
              </a:lnSpc>
            </a:pPr>
            <a:r>
              <a:rPr lang="sr-Cyrl-RS" sz="2400" dirty="0" smtClean="0"/>
              <a:t>Естрогени</a:t>
            </a:r>
            <a:r>
              <a:rPr lang="sr-Cyrl-CS" sz="2400" dirty="0" smtClean="0"/>
              <a:t>: </a:t>
            </a:r>
            <a:r>
              <a:rPr lang="sr-Cyrl-RS" sz="2400" dirty="0" smtClean="0"/>
              <a:t>раније</a:t>
            </a:r>
            <a:r>
              <a:rPr lang="sr-Latn-RS" sz="2400" dirty="0" smtClean="0"/>
              <a:t>-</a:t>
            </a:r>
            <a:r>
              <a:rPr lang="sr-Cyrl-RS" sz="2400" dirty="0" smtClean="0"/>
              <a:t>коњуговани</a:t>
            </a:r>
            <a:r>
              <a:rPr lang="sr-Cyrl-CS" sz="2400" dirty="0" smtClean="0"/>
              <a:t> </a:t>
            </a:r>
            <a:r>
              <a:rPr lang="sr-Cyrl-RS" sz="2400" dirty="0" smtClean="0"/>
              <a:t>естрогени</a:t>
            </a:r>
            <a:r>
              <a:rPr lang="sr-Cyrl-CS" sz="2400" dirty="0" smtClean="0"/>
              <a:t> </a:t>
            </a:r>
            <a:r>
              <a:rPr lang="sr-Cyrl-RS" sz="2400" dirty="0" smtClean="0"/>
              <a:t>у</a:t>
            </a:r>
            <a:r>
              <a:rPr lang="sr-Cyrl-CS" sz="2400" dirty="0" smtClean="0"/>
              <a:t> </a:t>
            </a:r>
            <a:r>
              <a:rPr lang="sr-Cyrl-RS" sz="2400" dirty="0" smtClean="0"/>
              <a:t>дози</a:t>
            </a:r>
            <a:r>
              <a:rPr lang="sr-Cyrl-CS" sz="2400" dirty="0" smtClean="0"/>
              <a:t> </a:t>
            </a:r>
            <a:r>
              <a:rPr lang="sr-Cyrl-RS" sz="2400" dirty="0" smtClean="0"/>
              <a:t>од</a:t>
            </a:r>
            <a:r>
              <a:rPr lang="sr-Cyrl-CS" sz="2400" dirty="0" smtClean="0"/>
              <a:t> </a:t>
            </a:r>
            <a:r>
              <a:rPr lang="sr-Latn-CS" sz="2400" dirty="0" smtClean="0"/>
              <a:t>7,5mg/24h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Прогестагени</a:t>
            </a:r>
            <a:r>
              <a:rPr lang="sr-Latn-CS" sz="2400" dirty="0" smtClean="0"/>
              <a:t> (21.-28.</a:t>
            </a:r>
            <a:r>
              <a:rPr lang="sr-Cyrl-RS" sz="2400" dirty="0" smtClean="0"/>
              <a:t>дан</a:t>
            </a:r>
            <a:r>
              <a:rPr lang="sr-Latn-CS" sz="2400" dirty="0" smtClean="0"/>
              <a:t>), </a:t>
            </a:r>
            <a:r>
              <a:rPr lang="sr-Cyrl-RS" sz="2400" dirty="0" smtClean="0"/>
              <a:t>сада</a:t>
            </a:r>
            <a:r>
              <a:rPr lang="sr-Latn-CS" sz="2400" dirty="0" smtClean="0"/>
              <a:t>- </a:t>
            </a:r>
            <a:r>
              <a:rPr lang="sr-Cyrl-RS" sz="2400" dirty="0" smtClean="0"/>
              <a:t>мање</a:t>
            </a:r>
            <a:r>
              <a:rPr lang="sr-Latn-CS" sz="2400" dirty="0" smtClean="0"/>
              <a:t> </a:t>
            </a:r>
            <a:r>
              <a:rPr lang="sr-Cyrl-RS" sz="2400" dirty="0" smtClean="0"/>
              <a:t>дозе</a:t>
            </a:r>
            <a:r>
              <a:rPr lang="sr-Latn-CS" sz="2400" dirty="0" smtClean="0"/>
              <a:t> </a:t>
            </a:r>
            <a:r>
              <a:rPr lang="sr-Cyrl-RS" sz="2400" dirty="0" smtClean="0"/>
              <a:t>естрогена</a:t>
            </a:r>
            <a:r>
              <a:rPr lang="sr-Latn-CS" sz="2400" dirty="0" smtClean="0"/>
              <a:t>: </a:t>
            </a:r>
            <a:r>
              <a:rPr lang="sr-Cyrl-RS" sz="2400" dirty="0" smtClean="0"/>
              <a:t>Етинил</a:t>
            </a:r>
            <a:r>
              <a:rPr lang="sr-Latn-CS" sz="2400" dirty="0" smtClean="0"/>
              <a:t> </a:t>
            </a:r>
            <a:r>
              <a:rPr lang="sr-Cyrl-RS" sz="2400" dirty="0" smtClean="0"/>
              <a:t>естрадиол</a:t>
            </a:r>
            <a:r>
              <a:rPr lang="sr-Latn-CS" sz="2400" dirty="0" smtClean="0"/>
              <a:t> 0,1 mg/24h </a:t>
            </a:r>
          </a:p>
          <a:p>
            <a:pPr marL="530225" indent="280988">
              <a:lnSpc>
                <a:spcPct val="80000"/>
              </a:lnSpc>
            </a:pPr>
            <a:r>
              <a:rPr lang="sr-Cyrl-RS" sz="2400" dirty="0" smtClean="0"/>
              <a:t>Аналози</a:t>
            </a:r>
            <a:r>
              <a:rPr lang="sr-Latn-CS" sz="2400" dirty="0" smtClean="0"/>
              <a:t> </a:t>
            </a:r>
            <a:r>
              <a:rPr lang="sr-Cyrl-RS" sz="2400" dirty="0" smtClean="0"/>
              <a:t>соматостатина</a:t>
            </a:r>
            <a:endParaRPr lang="sr-Latn-CS" sz="2400" dirty="0" smtClean="0"/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000" dirty="0" smtClean="0"/>
              <a:t>Конституционално</a:t>
            </a:r>
            <a:r>
              <a:rPr lang="sr-Latn-RS" sz="3000" dirty="0" smtClean="0"/>
              <a:t> </a:t>
            </a:r>
            <a:r>
              <a:rPr lang="sr-Cyrl-RS" sz="3000" dirty="0" smtClean="0"/>
              <a:t>високи раст</a:t>
            </a:r>
            <a:r>
              <a:rPr lang="sr-Latn-RS" sz="3000" dirty="0" smtClean="0"/>
              <a:t> </a:t>
            </a:r>
            <a:endParaRPr lang="en-GB" sz="3000" dirty="0"/>
          </a:p>
        </p:txBody>
      </p:sp>
    </p:spTree>
  </p:cSld>
  <p:clrMapOvr>
    <a:masterClrMapping/>
  </p:clrMapOvr>
  <p:transition advTm="12257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91264" cy="792088"/>
          </a:xfrm>
        </p:spPr>
        <p:txBody>
          <a:bodyPr/>
          <a:lstStyle/>
          <a:p>
            <a:pPr algn="ctr"/>
            <a:r>
              <a:rPr lang="sr-Latn-RS" sz="3500" dirty="0" smtClean="0"/>
              <a:t/>
            </a:r>
            <a:br>
              <a:rPr lang="sr-Latn-RS" sz="3500" dirty="0" smtClean="0"/>
            </a:br>
            <a:r>
              <a:rPr lang="sr-Cyrl-RS" sz="3500" dirty="0" smtClean="0"/>
              <a:t>Питуитарни</a:t>
            </a:r>
            <a:r>
              <a:rPr lang="sr-Latn-RS" sz="3500" dirty="0" smtClean="0"/>
              <a:t> </a:t>
            </a:r>
            <a:r>
              <a:rPr lang="sr-Cyrl-RS" sz="3500" dirty="0" smtClean="0"/>
              <a:t>гигантизам</a:t>
            </a:r>
            <a:endParaRPr lang="en-GB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411662"/>
          </a:xfrm>
        </p:spPr>
        <p:txBody>
          <a:bodyPr/>
          <a:lstStyle/>
          <a:p>
            <a:r>
              <a:rPr lang="sr-Cyrl-RS" sz="2400" dirty="0" smtClean="0"/>
              <a:t>Представља</a:t>
            </a:r>
            <a:r>
              <a:rPr lang="sr-Latn-RS" sz="2400" dirty="0" smtClean="0"/>
              <a:t> </a:t>
            </a:r>
            <a:r>
              <a:rPr lang="sr-Cyrl-RS" sz="2400" dirty="0" smtClean="0"/>
              <a:t>ексцесивно</a:t>
            </a:r>
            <a:r>
              <a:rPr lang="en-GB" sz="2400" dirty="0" smtClean="0"/>
              <a:t> </a:t>
            </a:r>
            <a:r>
              <a:rPr lang="sr-Cyrl-RS" sz="2400" dirty="0" smtClean="0"/>
              <a:t>лучење</a:t>
            </a:r>
            <a:r>
              <a:rPr lang="en-GB" sz="2400" dirty="0" smtClean="0"/>
              <a:t> </a:t>
            </a:r>
            <a:r>
              <a:rPr lang="sr-Cyrl-RS" sz="2400" dirty="0" smtClean="0"/>
              <a:t>ХР</a:t>
            </a:r>
            <a:r>
              <a:rPr lang="en-GB" sz="2400" dirty="0" smtClean="0"/>
              <a:t> </a:t>
            </a:r>
            <a:r>
              <a:rPr lang="sr-Cyrl-RS" sz="2400" dirty="0" smtClean="0"/>
              <a:t>за</a:t>
            </a:r>
            <a:r>
              <a:rPr lang="en-GB" sz="2400" dirty="0" smtClean="0"/>
              <a:t> </a:t>
            </a:r>
            <a:r>
              <a:rPr lang="sr-Cyrl-RS" sz="2400" dirty="0" smtClean="0"/>
              <a:t>време</a:t>
            </a:r>
            <a:r>
              <a:rPr lang="en-GB" sz="2400" dirty="0" smtClean="0"/>
              <a:t> </a:t>
            </a:r>
            <a:r>
              <a:rPr lang="sr-Cyrl-RS" sz="2400" dirty="0" smtClean="0"/>
              <a:t>детињства</a:t>
            </a:r>
            <a:r>
              <a:rPr lang="en-GB" sz="2400" dirty="0" smtClean="0"/>
              <a:t> </a:t>
            </a:r>
            <a:r>
              <a:rPr lang="sr-Cyrl-RS" sz="2400" dirty="0" smtClean="0"/>
              <a:t>док</a:t>
            </a:r>
            <a:r>
              <a:rPr lang="en-GB" sz="2400" dirty="0" smtClean="0"/>
              <a:t> </a:t>
            </a:r>
            <a:r>
              <a:rPr lang="sr-Cyrl-RS" sz="2400" dirty="0" smtClean="0"/>
              <a:t>су</a:t>
            </a:r>
            <a:r>
              <a:rPr lang="en-GB" sz="2400" dirty="0" smtClean="0"/>
              <a:t> </a:t>
            </a:r>
            <a:r>
              <a:rPr lang="sr-Cyrl-RS" sz="2400" dirty="0" smtClean="0"/>
              <a:t>епифизне</a:t>
            </a:r>
            <a:r>
              <a:rPr lang="en-GB" sz="2400" dirty="0" smtClean="0"/>
              <a:t> </a:t>
            </a:r>
            <a:r>
              <a:rPr lang="sr-Cyrl-RS" sz="2400" dirty="0" smtClean="0"/>
              <a:t>пукотине</a:t>
            </a:r>
            <a:r>
              <a:rPr lang="en-GB" sz="2400" dirty="0" smtClean="0"/>
              <a:t> </a:t>
            </a:r>
            <a:r>
              <a:rPr lang="sr-Cyrl-RS" sz="2400" dirty="0" smtClean="0"/>
              <a:t>отворене</a:t>
            </a:r>
            <a:endParaRPr lang="en-GB" sz="2400" dirty="0" smtClean="0"/>
          </a:p>
          <a:p>
            <a:r>
              <a:rPr lang="sr-Cyrl-RS" sz="2400" dirty="0" smtClean="0"/>
              <a:t>Врло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редак</a:t>
            </a:r>
            <a:r>
              <a:rPr lang="sr-Latn-CS" sz="2400" dirty="0" smtClean="0"/>
              <a:t> </a:t>
            </a:r>
            <a:r>
              <a:rPr lang="sr-Cyrl-RS" sz="2400" dirty="0" smtClean="0"/>
              <a:t>у</a:t>
            </a:r>
            <a:r>
              <a:rPr lang="sr-Latn-CS" sz="2400" dirty="0" smtClean="0"/>
              <a:t> </a:t>
            </a:r>
            <a:r>
              <a:rPr lang="sr-Cyrl-RS" sz="2400" dirty="0" smtClean="0"/>
              <a:t>детињству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готово</a:t>
            </a:r>
            <a:r>
              <a:rPr lang="sr-Latn-CS" sz="2400" dirty="0" smtClean="0"/>
              <a:t> </a:t>
            </a:r>
            <a:r>
              <a:rPr lang="sr-Cyrl-RS" sz="2400" dirty="0" smtClean="0"/>
              <a:t>увек</a:t>
            </a:r>
            <a:r>
              <a:rPr lang="sr-Latn-CS" sz="2400" dirty="0" smtClean="0"/>
              <a:t> </a:t>
            </a:r>
            <a:r>
              <a:rPr lang="sr-Cyrl-RS" sz="2400" dirty="0" smtClean="0"/>
              <a:t>настаје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као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последица</a:t>
            </a:r>
            <a:r>
              <a:rPr lang="sr-Latn-CS" sz="2400" dirty="0" smtClean="0"/>
              <a:t> </a:t>
            </a:r>
            <a:r>
              <a:rPr lang="sr-Cyrl-RS" sz="2400" dirty="0" smtClean="0"/>
              <a:t>аденома</a:t>
            </a:r>
            <a:r>
              <a:rPr lang="sr-Latn-CS" sz="2400" dirty="0" smtClean="0"/>
              <a:t> </a:t>
            </a:r>
            <a:r>
              <a:rPr lang="sr-Cyrl-RS" sz="2400" dirty="0" smtClean="0"/>
              <a:t>хипофизе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који</a:t>
            </a:r>
            <a:r>
              <a:rPr lang="sr-Latn-CS" sz="2400" dirty="0" smtClean="0"/>
              <a:t> </a:t>
            </a:r>
            <a:r>
              <a:rPr lang="sr-Cyrl-RS" sz="2400" dirty="0" smtClean="0"/>
              <a:t>некада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секретују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пролактин</a:t>
            </a:r>
            <a:r>
              <a:rPr lang="sr-Latn-CS" sz="2400" dirty="0" smtClean="0"/>
              <a:t> , </a:t>
            </a:r>
          </a:p>
          <a:p>
            <a:r>
              <a:rPr lang="sr-Cyrl-RS" sz="2400" dirty="0" smtClean="0"/>
              <a:t>Може</a:t>
            </a:r>
            <a:r>
              <a:rPr lang="sr-Latn-CS" sz="2400" dirty="0" smtClean="0"/>
              <a:t> </a:t>
            </a:r>
            <a:r>
              <a:rPr lang="sr-Cyrl-RS" sz="2400" dirty="0" smtClean="0"/>
              <a:t>бити</a:t>
            </a:r>
            <a:r>
              <a:rPr lang="sr-Latn-CS" sz="2400" dirty="0" smtClean="0"/>
              <a:t> </a:t>
            </a:r>
            <a:r>
              <a:rPr lang="sr-Cyrl-RS" sz="2400" dirty="0" smtClean="0"/>
              <a:t>изолован</a:t>
            </a:r>
            <a:r>
              <a:rPr lang="sr-Latn-CS" sz="2400" dirty="0" smtClean="0"/>
              <a:t> </a:t>
            </a:r>
            <a:r>
              <a:rPr lang="sr-Cyrl-RS" sz="2400" dirty="0" smtClean="0"/>
              <a:t>или</a:t>
            </a:r>
            <a:r>
              <a:rPr lang="sr-Latn-CS" sz="2400" dirty="0" smtClean="0"/>
              <a:t> </a:t>
            </a:r>
            <a:r>
              <a:rPr lang="sr-Cyrl-RS" sz="2400" dirty="0" smtClean="0"/>
              <a:t>настати</a:t>
            </a:r>
            <a:r>
              <a:rPr lang="sr-Latn-CS" sz="2400" dirty="0" smtClean="0"/>
              <a:t> </a:t>
            </a:r>
            <a:r>
              <a:rPr lang="sr-Cyrl-RS" sz="2400" dirty="0" smtClean="0"/>
              <a:t>у</a:t>
            </a:r>
            <a:r>
              <a:rPr lang="sr-Latn-CS" sz="2400" dirty="0" smtClean="0"/>
              <a:t> </a:t>
            </a:r>
            <a:r>
              <a:rPr lang="sr-Cyrl-RS" sz="2400" dirty="0" smtClean="0"/>
              <a:t>склопу</a:t>
            </a:r>
            <a:r>
              <a:rPr lang="sr-Latn-CS" sz="2400" dirty="0" smtClean="0"/>
              <a:t> </a:t>
            </a:r>
            <a:r>
              <a:rPr lang="sr-Cyrl-RS" sz="2400" dirty="0" smtClean="0"/>
              <a:t>синдрома</a:t>
            </a:r>
            <a:r>
              <a:rPr lang="sr-Latn-CS" sz="2400" dirty="0" smtClean="0"/>
              <a:t> (McCune-Albright-o</a:t>
            </a:r>
            <a:r>
              <a:rPr lang="sr-Cyrl-RS" sz="2400" dirty="0" smtClean="0"/>
              <a:t>в</a:t>
            </a:r>
            <a:r>
              <a:rPr lang="sr-Latn-CS" sz="2400" dirty="0" smtClean="0"/>
              <a:t>, Bourneville-o</a:t>
            </a:r>
            <a:r>
              <a:rPr lang="sr-Cyrl-RS" sz="2400" dirty="0" smtClean="0"/>
              <a:t>в</a:t>
            </a:r>
            <a:r>
              <a:rPr lang="sr-Latn-CS" sz="2400" dirty="0" smtClean="0"/>
              <a:t>). </a:t>
            </a:r>
          </a:p>
          <a:p>
            <a:r>
              <a:rPr lang="sr-Cyrl-RS" sz="2400" dirty="0" smtClean="0"/>
              <a:t>Највероватнији</a:t>
            </a:r>
            <a:r>
              <a:rPr lang="sr-Latn-CS" sz="2400" dirty="0" smtClean="0"/>
              <a:t> </a:t>
            </a:r>
            <a:r>
              <a:rPr lang="sr-Cyrl-RS" sz="2400" dirty="0" smtClean="0"/>
              <a:t>узрок</a:t>
            </a:r>
            <a:r>
              <a:rPr lang="sr-Latn-CS" sz="2400" dirty="0" smtClean="0"/>
              <a:t>- </a:t>
            </a:r>
            <a:r>
              <a:rPr lang="sr-Cyrl-RS" sz="2400" dirty="0" smtClean="0"/>
              <a:t>мутације</a:t>
            </a:r>
            <a:r>
              <a:rPr lang="sr-Latn-CS" sz="2400" dirty="0" smtClean="0"/>
              <a:t> G </a:t>
            </a:r>
            <a:r>
              <a:rPr lang="sr-Cyrl-RS" sz="2400" dirty="0" smtClean="0"/>
              <a:t>протеина</a:t>
            </a:r>
            <a:r>
              <a:rPr lang="sr-Latn-CS" sz="2400" dirty="0" smtClean="0"/>
              <a:t>  </a:t>
            </a:r>
            <a:r>
              <a:rPr lang="sr-Cyrl-RS" sz="2400" dirty="0" smtClean="0"/>
              <a:t>која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повећава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синтезу</a:t>
            </a:r>
            <a:r>
              <a:rPr lang="sr-Latn-CS" sz="2400" dirty="0" smtClean="0"/>
              <a:t> cAMP, </a:t>
            </a:r>
            <a:r>
              <a:rPr lang="sr-Cyrl-RS" sz="2400" dirty="0" smtClean="0"/>
              <a:t>мада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могући</a:t>
            </a:r>
            <a:r>
              <a:rPr lang="sr-Latn-CS" sz="2400" dirty="0" smtClean="0"/>
              <a:t> </a:t>
            </a:r>
            <a:r>
              <a:rPr lang="sr-Cyrl-RS" sz="2400" dirty="0" smtClean="0"/>
              <a:t>узрок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изостанак</a:t>
            </a:r>
            <a:r>
              <a:rPr lang="sr-Latn-CS" sz="2400" dirty="0" smtClean="0"/>
              <a:t> </a:t>
            </a:r>
            <a:r>
              <a:rPr lang="sr-Cyrl-RS" sz="2400" dirty="0" smtClean="0"/>
              <a:t>супресорног</a:t>
            </a:r>
            <a:r>
              <a:rPr lang="sr-Latn-CS" sz="2400" dirty="0" smtClean="0"/>
              <a:t> SOCS-2 </a:t>
            </a:r>
            <a:r>
              <a:rPr lang="sr-Cyrl-RS" sz="2400" dirty="0" smtClean="0"/>
              <a:t>гена</a:t>
            </a:r>
            <a:r>
              <a:rPr lang="sr-Latn-CS" sz="2400" dirty="0" smtClean="0"/>
              <a:t>. </a:t>
            </a:r>
          </a:p>
          <a:p>
            <a:endParaRPr lang="en-GB" sz="1600" dirty="0"/>
          </a:p>
        </p:txBody>
      </p:sp>
    </p:spTree>
  </p:cSld>
  <p:clrMapOvr>
    <a:masterClrMapping/>
  </p:clrMapOvr>
  <p:transition advTm="4369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373616" cy="4411662"/>
          </a:xfrm>
        </p:spPr>
        <p:txBody>
          <a:bodyPr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Вишак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хормона раста</a:t>
            </a:r>
            <a:r>
              <a:rPr lang="sr-Latn-CS" sz="2400" dirty="0" smtClean="0">
                <a:cs typeface="Times New Roman" panose="02020603050405020304" pitchFamily="18" charset="0"/>
              </a:rPr>
              <a:t>: </a:t>
            </a:r>
          </a:p>
          <a:p>
            <a:pPr marL="633413" indent="177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гигантизам</a:t>
            </a:r>
            <a:r>
              <a:rPr lang="sr-Latn-CS" sz="2400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код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деце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пре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завршетка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раста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marL="633413" indent="177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акромегалија</a:t>
            </a:r>
            <a:r>
              <a:rPr lang="sr-Latn-CS" sz="2400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након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завршетка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раста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marL="633413" indent="177800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Клинички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cs typeface="Times New Roman" panose="02020603050405020304" pitchFamily="18" charset="0"/>
              </a:rPr>
              <a:t>симптоми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cs typeface="Times New Roman" panose="02020603050405020304" pitchFamily="18" charset="0"/>
              </a:rPr>
              <a:t>и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cs typeface="Times New Roman" panose="02020603050405020304" pitchFamily="18" charset="0"/>
              </a:rPr>
              <a:t>знаци</a:t>
            </a:r>
            <a:r>
              <a:rPr lang="sr-Latn-CS" sz="2400" b="1" dirty="0" smtClean="0">
                <a:cs typeface="Times New Roman" panose="02020603050405020304" pitchFamily="18" charset="0"/>
              </a:rPr>
              <a:t>: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убрзан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линеарни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раст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велике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шаке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стопала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успоравање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пубертета</a:t>
            </a:r>
            <a:r>
              <a:rPr lang="sr-Latn-CS" sz="2400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компресија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FSH</a:t>
            </a:r>
            <a:r>
              <a:rPr lang="sr-Latn-CS" sz="2400" dirty="0" smtClean="0">
                <a:cs typeface="Times New Roman" panose="02020603050405020304" pitchFamily="18" charset="0"/>
              </a:rPr>
              <a:t>/LH </a:t>
            </a:r>
            <a:r>
              <a:rPr lang="sr-Cyrl-RS" sz="2400" dirty="0" smtClean="0">
                <a:cs typeface="Times New Roman" panose="02020603050405020304" pitchFamily="18" charset="0"/>
              </a:rPr>
              <a:t>ћелија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грубе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црте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лица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дефицит</a:t>
            </a:r>
            <a:r>
              <a:rPr lang="sr-Latn-CS" sz="2400" dirty="0" smtClean="0">
                <a:cs typeface="Times New Roman" panose="02020603050405020304" pitchFamily="18" charset="0"/>
              </a:rPr>
              <a:t> TSH, ACTH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битемпорална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хемианопсија</a:t>
            </a:r>
            <a:endParaRPr lang="sr-Latn-CS" sz="2400" dirty="0" smtClean="0"/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Latn-RS" sz="3500" dirty="0" smtClean="0"/>
              <a:t/>
            </a:r>
            <a:br>
              <a:rPr lang="sr-Latn-RS" sz="3500" dirty="0" smtClean="0"/>
            </a:br>
            <a:r>
              <a:rPr lang="sr-Cyrl-RS" sz="3500" dirty="0" smtClean="0"/>
              <a:t>Питуитарни</a:t>
            </a:r>
            <a:r>
              <a:rPr lang="sr-Latn-RS" sz="3500" dirty="0" smtClean="0"/>
              <a:t> </a:t>
            </a:r>
            <a:r>
              <a:rPr lang="sr-Cyrl-RS" sz="3500" dirty="0" smtClean="0"/>
              <a:t>гигантизам</a:t>
            </a:r>
            <a:endParaRPr lang="en-GB" sz="3500" dirty="0"/>
          </a:p>
        </p:txBody>
      </p:sp>
    </p:spTree>
  </p:cSld>
  <p:clrMapOvr>
    <a:masterClrMapping/>
  </p:clrMapOvr>
  <p:transition advTm="5114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435280" cy="4411662"/>
          </a:xfrm>
        </p:spPr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Дијагноза</a:t>
            </a:r>
            <a:r>
              <a:rPr lang="sr-Latn-CS" sz="2400" b="1" dirty="0" smtClean="0">
                <a:cs typeface="Times New Roman" panose="02020603050405020304" pitchFamily="18" charset="0"/>
              </a:rPr>
              <a:t>:</a:t>
            </a:r>
          </a:p>
          <a:p>
            <a:pPr indent="187325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Висок</a:t>
            </a:r>
            <a:r>
              <a:rPr lang="sr-Latn-CS" sz="2400" dirty="0" smtClean="0">
                <a:cs typeface="Times New Roman" panose="02020603050405020304" pitchFamily="18" charset="0"/>
              </a:rPr>
              <a:t> GH, IGF-1, PRL</a:t>
            </a:r>
          </a:p>
          <a:p>
            <a:pPr indent="187325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Одсуство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супресије</a:t>
            </a:r>
            <a:r>
              <a:rPr lang="sr-Latn-CS" sz="2400" dirty="0" smtClean="0">
                <a:cs typeface="Times New Roman" panose="02020603050405020304" pitchFamily="18" charset="0"/>
              </a:rPr>
              <a:t> GH </a:t>
            </a:r>
            <a:r>
              <a:rPr lang="sr-Cyrl-RS" sz="2400" dirty="0" smtClean="0">
                <a:cs typeface="Times New Roman" panose="02020603050405020304" pitchFamily="18" charset="0"/>
              </a:rPr>
              <a:t>на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инфузију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глукозе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187325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Latn-CS" sz="2400" dirty="0" smtClean="0">
                <a:cs typeface="Times New Roman" panose="02020603050405020304" pitchFamily="18" charset="0"/>
              </a:rPr>
              <a:t>NMR </a:t>
            </a:r>
            <a:r>
              <a:rPr lang="sr-Cyrl-RS" sz="2400" dirty="0" smtClean="0">
                <a:cs typeface="Times New Roman" panose="02020603050405020304" pitchFamily="18" charset="0"/>
              </a:rPr>
              <a:t>селарне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регије</a:t>
            </a:r>
            <a:r>
              <a:rPr lang="sr-Latn-CS" sz="2400" dirty="0" smtClean="0">
                <a:cs typeface="Times New Roman" panose="02020603050405020304" pitchFamily="18" charset="0"/>
              </a:rPr>
              <a:t>-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аденом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хипофизе</a:t>
            </a:r>
            <a:endParaRPr lang="sr-Cyrl-RS" sz="2400" b="1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/>
              <a:t>Лечење</a:t>
            </a:r>
            <a:r>
              <a:rPr lang="sr-Latn-CS" sz="2400" dirty="0" smtClean="0"/>
              <a:t>:</a:t>
            </a:r>
          </a:p>
          <a:p>
            <a:pPr indent="100013"/>
            <a:r>
              <a:rPr lang="sr-Latn-CS" sz="2400" dirty="0" smtClean="0"/>
              <a:t> </a:t>
            </a:r>
            <a:r>
              <a:rPr lang="sr-Cyrl-RS" sz="2400" dirty="0" smtClean="0"/>
              <a:t>Конзервативна</a:t>
            </a:r>
            <a:r>
              <a:rPr lang="sr-Latn-CS" sz="2400" dirty="0" smtClean="0"/>
              <a:t> </a:t>
            </a:r>
            <a:r>
              <a:rPr lang="sr-Cyrl-RS" sz="2400" dirty="0" smtClean="0"/>
              <a:t>терапија</a:t>
            </a:r>
            <a:r>
              <a:rPr lang="sr-Latn-CS" sz="2400" dirty="0" smtClean="0"/>
              <a:t>: </a:t>
            </a:r>
            <a:r>
              <a:rPr lang="sr-Cyrl-RS" sz="2400" dirty="0" smtClean="0"/>
              <a:t>бромокриптин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аналог</a:t>
            </a:r>
            <a:r>
              <a:rPr lang="sr-Latn-CS" sz="2400" dirty="0" smtClean="0"/>
              <a:t> </a:t>
            </a:r>
            <a:r>
              <a:rPr lang="sr-Cyrl-RS" sz="2400" dirty="0" smtClean="0"/>
              <a:t>соматостатина</a:t>
            </a:r>
            <a:r>
              <a:rPr lang="sr-Latn-CS" sz="2400" dirty="0" smtClean="0"/>
              <a:t> (</a:t>
            </a:r>
            <a:r>
              <a:rPr lang="sr-Cyrl-RS" sz="2400" dirty="0" smtClean="0"/>
              <a:t>октреотид</a:t>
            </a:r>
            <a:r>
              <a:rPr lang="sr-Latn-CS" sz="2400" dirty="0" smtClean="0"/>
              <a:t>)</a:t>
            </a:r>
          </a:p>
          <a:p>
            <a:pPr indent="100013"/>
            <a:r>
              <a:rPr lang="sr-Latn-CS" sz="2400" dirty="0" smtClean="0"/>
              <a:t> </a:t>
            </a:r>
            <a:r>
              <a:rPr lang="sr-Cyrl-RS" sz="2400" dirty="0" smtClean="0"/>
              <a:t>Ендохируршка</a:t>
            </a:r>
            <a:r>
              <a:rPr lang="sr-Latn-CS" sz="2400" dirty="0" smtClean="0"/>
              <a:t> </a:t>
            </a:r>
            <a:r>
              <a:rPr lang="sr-Cyrl-RS" sz="2400" dirty="0" smtClean="0"/>
              <a:t>терапија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избора</a:t>
            </a:r>
            <a:r>
              <a:rPr lang="sr-Latn-CS" sz="2400" dirty="0" smtClean="0"/>
              <a:t>: </a:t>
            </a:r>
            <a:r>
              <a:rPr lang="sr-Cyrl-RS" sz="2400" dirty="0" smtClean="0"/>
              <a:t>трансфеноидална</a:t>
            </a:r>
            <a:r>
              <a:rPr lang="sr-Latn-CS" sz="2400" dirty="0" smtClean="0"/>
              <a:t> </a:t>
            </a:r>
            <a:r>
              <a:rPr lang="sr-Cyrl-RS" sz="2400" dirty="0" smtClean="0"/>
              <a:t>операција</a:t>
            </a:r>
            <a:r>
              <a:rPr lang="sr-Latn-CS" sz="2400" dirty="0" smtClean="0"/>
              <a:t> </a:t>
            </a:r>
          </a:p>
          <a:p>
            <a:pPr indent="100013"/>
            <a:r>
              <a:rPr lang="sr-Cyrl-RS" sz="2400" dirty="0" smtClean="0"/>
              <a:t>Терапијски</a:t>
            </a:r>
            <a:r>
              <a:rPr lang="sr-Latn-CS" sz="2400" dirty="0" smtClean="0"/>
              <a:t> </a:t>
            </a:r>
            <a:r>
              <a:rPr lang="sr-Cyrl-RS" sz="2400" dirty="0" smtClean="0"/>
              <a:t>покушаји</a:t>
            </a:r>
            <a:r>
              <a:rPr lang="sr-Latn-CS" sz="2400" dirty="0" smtClean="0"/>
              <a:t>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анат</a:t>
            </a:r>
            <a:r>
              <a:rPr lang="sr-Latn-CS" sz="2400" dirty="0" smtClean="0"/>
              <a:t>a</a:t>
            </a:r>
            <a:r>
              <a:rPr lang="sr-Cyrl-RS" sz="2400" dirty="0" smtClean="0"/>
              <a:t>гонистима</a:t>
            </a:r>
            <a:r>
              <a:rPr lang="sr-Latn-CS" sz="2400" dirty="0" smtClean="0"/>
              <a:t> </a:t>
            </a:r>
            <a:r>
              <a:rPr lang="sr-Cyrl-RS" sz="2400" dirty="0" smtClean="0"/>
              <a:t>рецептора</a:t>
            </a:r>
            <a:r>
              <a:rPr lang="sr-Latn-CS" sz="2400" dirty="0" smtClean="0"/>
              <a:t> </a:t>
            </a:r>
            <a:r>
              <a:rPr lang="sr-Cyrl-RS" sz="2400" dirty="0" smtClean="0"/>
              <a:t>за</a:t>
            </a:r>
            <a:r>
              <a:rPr lang="sr-Latn-CS" sz="2400" dirty="0" smtClean="0"/>
              <a:t> </a:t>
            </a:r>
            <a:r>
              <a:rPr lang="sr-Cyrl-RS" sz="2400" dirty="0" smtClean="0"/>
              <a:t>хормон раста</a:t>
            </a:r>
            <a:r>
              <a:rPr lang="sr-Latn-CS" sz="2400" dirty="0" smtClean="0"/>
              <a:t>.</a:t>
            </a:r>
            <a:endParaRPr lang="en-GB" sz="2400" dirty="0" smtClean="0"/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500" dirty="0" smtClean="0"/>
              <a:t>Питуитарни</a:t>
            </a:r>
            <a:r>
              <a:rPr lang="sr-Latn-RS" sz="3500" dirty="0" smtClean="0"/>
              <a:t> </a:t>
            </a:r>
            <a:r>
              <a:rPr lang="sr-Cyrl-RS" sz="3500" dirty="0" smtClean="0"/>
              <a:t>гигантизам</a:t>
            </a:r>
            <a:endParaRPr lang="en-GB" sz="3500" dirty="0"/>
          </a:p>
        </p:txBody>
      </p:sp>
    </p:spTree>
  </p:cSld>
  <p:clrMapOvr>
    <a:masterClrMapping/>
  </p:clrMapOvr>
  <p:transition advTm="4998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18488" cy="1295400"/>
          </a:xfrm>
        </p:spPr>
        <p:txBody>
          <a:bodyPr/>
          <a:lstStyle/>
          <a:p>
            <a:pPr algn="ctr"/>
            <a:r>
              <a:rPr lang="sr-Cyrl-RS" sz="3000" dirty="0" smtClean="0"/>
              <a:t>ОСНОВНИ ПОКАЗАТЕЉИ ТЕЛЕСНОГ РАСТА, РАЗВОЈА И СТАЊА УХРАЊЕНОСТИ</a:t>
            </a:r>
            <a:endParaRPr lang="en-GB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411662"/>
          </a:xfrm>
        </p:spPr>
        <p:txBody>
          <a:bodyPr/>
          <a:lstStyle/>
          <a:p>
            <a:r>
              <a:rPr lang="sr-Cyrl-RS" dirty="0" smtClean="0"/>
              <a:t>Телесна дужина/ телесна висина</a:t>
            </a:r>
          </a:p>
          <a:p>
            <a:r>
              <a:rPr lang="sr-Cyrl-RS" dirty="0" smtClean="0"/>
              <a:t>Телесна маса</a:t>
            </a:r>
          </a:p>
          <a:p>
            <a:r>
              <a:rPr lang="sr-Cyrl-RS" dirty="0" smtClean="0"/>
              <a:t>Однос телесне масе и телесне висине</a:t>
            </a:r>
          </a:p>
          <a:p>
            <a:r>
              <a:rPr lang="sr-Cyrl-RS" dirty="0" smtClean="0"/>
              <a:t>Индекс телесне масе</a:t>
            </a:r>
            <a:r>
              <a:rPr lang="sr-Latn-RS" dirty="0" smtClean="0"/>
              <a:t> (</a:t>
            </a:r>
            <a:r>
              <a:rPr lang="sr-Cyrl-RS" dirty="0" smtClean="0"/>
              <a:t>ТМ/ТВ</a:t>
            </a:r>
            <a:r>
              <a:rPr lang="sr-Cyrl-RS" sz="2800" baseline="30000" dirty="0" smtClean="0"/>
              <a:t>2</a:t>
            </a:r>
            <a:r>
              <a:rPr lang="sr-Cyrl-RS" dirty="0" smtClean="0"/>
              <a:t>)</a:t>
            </a:r>
          </a:p>
          <a:p>
            <a:r>
              <a:rPr lang="sr-Cyrl-RS" dirty="0" smtClean="0"/>
              <a:t>Обим главе</a:t>
            </a:r>
          </a:p>
          <a:p>
            <a:r>
              <a:rPr lang="sr-Cyrl-RS" dirty="0" smtClean="0"/>
              <a:t>Раст млечних и сталних зуба</a:t>
            </a:r>
          </a:p>
          <a:p>
            <a:r>
              <a:rPr lang="sr-Cyrl-RS" dirty="0" smtClean="0"/>
              <a:t>Развој пубертета (секундарних сексуалних карактеристика)</a:t>
            </a:r>
            <a:endParaRPr lang="en-GB" dirty="0"/>
          </a:p>
        </p:txBody>
      </p:sp>
    </p:spTree>
  </p:cSld>
  <p:clrMapOvr>
    <a:masterClrMapping/>
  </p:clrMapOvr>
  <p:transition advTm="16378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568952" cy="4411662"/>
          </a:xfrm>
        </p:spPr>
        <p:txBody>
          <a:bodyPr/>
          <a:lstStyle/>
          <a:p>
            <a:r>
              <a:rPr lang="sr-Cyrl-RS" sz="2400" dirty="0" smtClean="0"/>
              <a:t>Релативно</a:t>
            </a:r>
            <a:r>
              <a:rPr lang="sr-Latn-CS" sz="2400" dirty="0" smtClean="0"/>
              <a:t> </a:t>
            </a:r>
            <a:r>
              <a:rPr lang="sr-Cyrl-RS" sz="2400" dirty="0" smtClean="0"/>
              <a:t>чест</a:t>
            </a:r>
            <a:r>
              <a:rPr lang="sr-Latn-CS" sz="2400" dirty="0" smtClean="0"/>
              <a:t> </a:t>
            </a:r>
            <a:r>
              <a:rPr lang="sr-Cyrl-RS" sz="2400" dirty="0" smtClean="0"/>
              <a:t>генетски</a:t>
            </a:r>
            <a:r>
              <a:rPr lang="sr-Latn-CS" sz="2400" dirty="0" smtClean="0"/>
              <a:t> </a:t>
            </a:r>
            <a:r>
              <a:rPr lang="sr-Cyrl-RS" sz="2400" dirty="0" smtClean="0"/>
              <a:t>синдром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поремећаја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везивног</a:t>
            </a:r>
            <a:r>
              <a:rPr lang="sr-Latn-CS" sz="2400" dirty="0" smtClean="0"/>
              <a:t> </a:t>
            </a:r>
            <a:r>
              <a:rPr lang="sr-Cyrl-RS" sz="2400" dirty="0" smtClean="0"/>
              <a:t>ткива</a:t>
            </a:r>
            <a:r>
              <a:rPr lang="sr-Latn-CS" sz="2400" dirty="0" smtClean="0"/>
              <a:t> (</a:t>
            </a:r>
            <a:r>
              <a:rPr lang="sr-Cyrl-RS" sz="2400" dirty="0" smtClean="0"/>
              <a:t>инциденца</a:t>
            </a:r>
            <a:r>
              <a:rPr lang="sr-Latn-CS" sz="2400" dirty="0" smtClean="0"/>
              <a:t> 1:5000-10000)</a:t>
            </a:r>
          </a:p>
          <a:p>
            <a:r>
              <a:rPr lang="sr-Latn-CS" sz="2400" dirty="0" smtClean="0"/>
              <a:t>AD </a:t>
            </a:r>
            <a:r>
              <a:rPr lang="sr-Cyrl-RS" sz="2400" dirty="0" smtClean="0"/>
              <a:t>се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наслеђује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мутација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везан</a:t>
            </a:r>
            <a:r>
              <a:rPr lang="sr-Latn-CS" sz="2400" dirty="0" smtClean="0"/>
              <a:t>a </a:t>
            </a:r>
            <a:r>
              <a:rPr lang="sr-Cyrl-RS" sz="2400" dirty="0" smtClean="0"/>
              <a:t>з</a:t>
            </a:r>
            <a:r>
              <a:rPr lang="sr-Latn-CS" sz="2400" dirty="0" smtClean="0"/>
              <a:t>a FBN1 </a:t>
            </a:r>
            <a:r>
              <a:rPr lang="sr-Cyrl-RS" sz="2400" dirty="0" smtClean="0"/>
              <a:t>ген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који</a:t>
            </a:r>
            <a:r>
              <a:rPr lang="sr-Latn-CS" sz="2400" dirty="0" smtClean="0"/>
              <a:t> </a:t>
            </a:r>
            <a:r>
              <a:rPr lang="sr-Cyrl-RS" sz="2400" dirty="0" smtClean="0"/>
              <a:t>се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налази</a:t>
            </a:r>
            <a:r>
              <a:rPr lang="sr-Latn-CS" sz="2400" dirty="0" smtClean="0"/>
              <a:t> </a:t>
            </a:r>
            <a:r>
              <a:rPr lang="sr-Cyrl-RS" sz="2400" dirty="0" smtClean="0"/>
              <a:t>на</a:t>
            </a:r>
            <a:r>
              <a:rPr lang="sr-Latn-CS" sz="2400" dirty="0" smtClean="0"/>
              <a:t> 15. </a:t>
            </a:r>
            <a:r>
              <a:rPr lang="sr-Cyrl-RS" sz="2400" dirty="0" smtClean="0"/>
              <a:t>хромозому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контролише</a:t>
            </a:r>
            <a:r>
              <a:rPr lang="sr-Latn-CS" sz="2400" dirty="0" smtClean="0"/>
              <a:t> </a:t>
            </a:r>
            <a:r>
              <a:rPr lang="sr-Cyrl-RS" sz="2400" dirty="0" smtClean="0"/>
              <a:t>синтезу</a:t>
            </a:r>
            <a:r>
              <a:rPr lang="sr-Latn-CS" sz="2400" dirty="0" smtClean="0"/>
              <a:t> </a:t>
            </a:r>
            <a:r>
              <a:rPr lang="sr-Cyrl-RS" sz="2400" dirty="0" smtClean="0"/>
              <a:t>фибрилина</a:t>
            </a:r>
            <a:r>
              <a:rPr lang="sr-Latn-CS" sz="2400" dirty="0" smtClean="0"/>
              <a:t>-1. </a:t>
            </a:r>
          </a:p>
          <a:p>
            <a:r>
              <a:rPr lang="sr-Cyrl-RS" sz="2400" dirty="0" smtClean="0"/>
              <a:t>У</a:t>
            </a:r>
            <a:r>
              <a:rPr lang="sr-Latn-CS" sz="2400" dirty="0" smtClean="0"/>
              <a:t> 25% </a:t>
            </a:r>
            <a:r>
              <a:rPr lang="sr-Cyrl-RS" sz="2400" dirty="0" smtClean="0"/>
              <a:t>мутација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де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ново</a:t>
            </a:r>
            <a:r>
              <a:rPr lang="sr-Latn-CS" sz="2400" dirty="0" smtClean="0"/>
              <a:t>. </a:t>
            </a:r>
          </a:p>
          <a:p>
            <a:r>
              <a:rPr lang="sr-Cyrl-RS" sz="2400" dirty="0" smtClean="0"/>
              <a:t>Протеин</a:t>
            </a:r>
            <a:r>
              <a:rPr lang="sr-Latn-CS" sz="2400" dirty="0" smtClean="0"/>
              <a:t> </a:t>
            </a:r>
            <a:r>
              <a:rPr lang="sr-Cyrl-RS" sz="2400" dirty="0" smtClean="0"/>
              <a:t>фибирилин</a:t>
            </a:r>
            <a:r>
              <a:rPr lang="sr-Latn-CS" sz="2400" dirty="0" smtClean="0"/>
              <a:t>-1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најважнији</a:t>
            </a:r>
            <a:r>
              <a:rPr lang="sr-Latn-CS" sz="2400" dirty="0" smtClean="0"/>
              <a:t> </a:t>
            </a:r>
            <a:r>
              <a:rPr lang="sr-Cyrl-RS" sz="2400" dirty="0" smtClean="0"/>
              <a:t>део</a:t>
            </a:r>
            <a:r>
              <a:rPr lang="sr-Latn-CS" sz="2400" dirty="0" smtClean="0"/>
              <a:t> </a:t>
            </a:r>
            <a:r>
              <a:rPr lang="sr-Cyrl-RS" sz="2400" dirty="0" smtClean="0"/>
              <a:t>интрацелуларног</a:t>
            </a:r>
            <a:r>
              <a:rPr lang="sr-Latn-CS" sz="2400" dirty="0" smtClean="0"/>
              <a:t> </a:t>
            </a:r>
            <a:r>
              <a:rPr lang="sr-Cyrl-RS" sz="2400" dirty="0" smtClean="0"/>
              <a:t>матрикса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од</a:t>
            </a:r>
            <a:r>
              <a:rPr lang="sr-Latn-CS" sz="2400" dirty="0" smtClean="0"/>
              <a:t> </a:t>
            </a:r>
            <a:r>
              <a:rPr lang="sr-Cyrl-RS" sz="2400" dirty="0" smtClean="0"/>
              <a:t>кога</a:t>
            </a:r>
            <a:r>
              <a:rPr lang="sr-Latn-CS" sz="2400" dirty="0" smtClean="0"/>
              <a:t> </a:t>
            </a:r>
            <a:r>
              <a:rPr lang="sr-Cyrl-RS" sz="2400" dirty="0" smtClean="0"/>
              <a:t>зависи</a:t>
            </a:r>
            <a:r>
              <a:rPr lang="sr-Latn-CS" sz="2400" dirty="0" smtClean="0"/>
              <a:t> </a:t>
            </a:r>
            <a:r>
              <a:rPr lang="sr-Cyrl-RS" sz="2400" dirty="0" smtClean="0"/>
              <a:t>интегритет</a:t>
            </a:r>
            <a:r>
              <a:rPr lang="sr-Latn-CS" sz="2400" dirty="0" smtClean="0"/>
              <a:t> </a:t>
            </a:r>
            <a:r>
              <a:rPr lang="sr-Cyrl-RS" sz="2400" dirty="0" smtClean="0"/>
              <a:t>екстрацелуларних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везивних</a:t>
            </a:r>
            <a:r>
              <a:rPr lang="sr-Latn-CS" sz="2400" dirty="0" smtClean="0"/>
              <a:t> </a:t>
            </a:r>
            <a:r>
              <a:rPr lang="sr-Cyrl-RS" sz="2400" dirty="0" smtClean="0"/>
              <a:t>микрофибрила</a:t>
            </a:r>
            <a:r>
              <a:rPr lang="sr-Latn-CS" sz="2400" dirty="0" smtClean="0"/>
              <a:t>. </a:t>
            </a:r>
            <a:r>
              <a:rPr lang="sr-Cyrl-RS" sz="2400" dirty="0" smtClean="0"/>
              <a:t>Може</a:t>
            </a:r>
            <a:r>
              <a:rPr lang="sr-Latn-CS" sz="2400" dirty="0" smtClean="0"/>
              <a:t> </a:t>
            </a:r>
            <a:r>
              <a:rPr lang="sr-Cyrl-RS" sz="2400" dirty="0" smtClean="0"/>
              <a:t>да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се</a:t>
            </a:r>
            <a:r>
              <a:rPr lang="sr-Latn-CS" sz="2400" dirty="0" smtClean="0"/>
              <a:t> </a:t>
            </a:r>
            <a:r>
              <a:rPr lang="sr-Cyrl-RS" sz="2400" dirty="0" smtClean="0"/>
              <a:t>веже</a:t>
            </a:r>
            <a:r>
              <a:rPr lang="sr-Latn-CS" sz="2400" dirty="0" smtClean="0"/>
              <a:t> </a:t>
            </a:r>
            <a:r>
              <a:rPr lang="sr-Cyrl-RS" sz="2400" dirty="0" smtClean="0"/>
              <a:t>за</a:t>
            </a:r>
            <a:r>
              <a:rPr lang="sr-Latn-CS" sz="2400" dirty="0" smtClean="0"/>
              <a:t> </a:t>
            </a:r>
            <a:r>
              <a:rPr lang="sr-Cyrl-RS" sz="2400" dirty="0" smtClean="0"/>
              <a:t>бројне</a:t>
            </a:r>
            <a:r>
              <a:rPr lang="sr-Latn-CS" sz="2400" dirty="0" smtClean="0"/>
              <a:t> </a:t>
            </a:r>
            <a:r>
              <a:rPr lang="sr-Cyrl-RS" sz="2400" dirty="0" smtClean="0"/>
              <a:t>факторе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раста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утиче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на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репарацију</a:t>
            </a:r>
            <a:r>
              <a:rPr lang="sr-Latn-CS" sz="2400" dirty="0" smtClean="0"/>
              <a:t> </a:t>
            </a:r>
            <a:r>
              <a:rPr lang="sr-Cyrl-RS" sz="2400" dirty="0" smtClean="0"/>
              <a:t>ткива</a:t>
            </a:r>
            <a:r>
              <a:rPr lang="sr-Latn-CS" sz="2400" dirty="0" smtClean="0"/>
              <a:t>. </a:t>
            </a:r>
          </a:p>
          <a:p>
            <a:r>
              <a:rPr lang="sr-Cyrl-RS" sz="2400" dirty="0" smtClean="0"/>
              <a:t>Системска</a:t>
            </a:r>
            <a:r>
              <a:rPr lang="sr-Latn-CS" sz="2400" dirty="0" smtClean="0"/>
              <a:t> </a:t>
            </a:r>
            <a:r>
              <a:rPr lang="sr-Cyrl-RS" sz="2400" dirty="0" smtClean="0"/>
              <a:t>болест</a:t>
            </a:r>
            <a:r>
              <a:rPr lang="sr-Latn-CS" sz="2400" dirty="0" smtClean="0"/>
              <a:t>,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неспецифичним</a:t>
            </a:r>
            <a:r>
              <a:rPr lang="sr-Latn-CS" sz="2400" dirty="0" smtClean="0"/>
              <a:t> </a:t>
            </a:r>
            <a:r>
              <a:rPr lang="sr-Cyrl-RS" sz="2400" dirty="0" smtClean="0"/>
              <a:t>симптомима</a:t>
            </a:r>
            <a:r>
              <a:rPr lang="sr-Latn-CS" sz="2400" dirty="0" smtClean="0"/>
              <a:t>. </a:t>
            </a:r>
            <a:endParaRPr lang="en-GB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500" dirty="0" smtClean="0"/>
              <a:t>Марфанов</a:t>
            </a:r>
            <a:r>
              <a:rPr lang="sr-Latn-RS" sz="3500" dirty="0" smtClean="0"/>
              <a:t> </a:t>
            </a:r>
            <a:r>
              <a:rPr lang="sr-Cyrl-RS" sz="3500" dirty="0" smtClean="0"/>
              <a:t>синдром</a:t>
            </a:r>
            <a:endParaRPr lang="en-GB" sz="3500" dirty="0"/>
          </a:p>
        </p:txBody>
      </p:sp>
    </p:spTree>
  </p:cSld>
  <p:clrMapOvr>
    <a:masterClrMapping/>
  </p:clrMapOvr>
  <p:transition advTm="52648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445624" cy="4411662"/>
          </a:xfrm>
        </p:spPr>
        <p:txBody>
          <a:bodyPr/>
          <a:lstStyle/>
          <a:p>
            <a:r>
              <a:rPr lang="sr-Cyrl-RS" sz="2400" b="1" dirty="0" smtClean="0"/>
              <a:t>Клиничка</a:t>
            </a:r>
            <a:r>
              <a:rPr lang="sr-Latn-CS" sz="2400" b="1" dirty="0" smtClean="0"/>
              <a:t> </a:t>
            </a:r>
            <a:r>
              <a:rPr lang="sr-Cyrl-RS" sz="2400" b="1" dirty="0" smtClean="0"/>
              <a:t>слика</a:t>
            </a:r>
            <a:r>
              <a:rPr lang="sr-Latn-CS" sz="2400" dirty="0" smtClean="0"/>
              <a:t>: </a:t>
            </a:r>
          </a:p>
          <a:p>
            <a:pPr marL="633413" indent="-279400"/>
            <a:r>
              <a:rPr lang="sr-Cyrl-RS" sz="2400" dirty="0" smtClean="0"/>
              <a:t>диспропорционално</a:t>
            </a:r>
            <a:r>
              <a:rPr lang="sr-Latn-CS" sz="2400" dirty="0" smtClean="0"/>
              <a:t> </a:t>
            </a:r>
            <a:r>
              <a:rPr lang="sr-Cyrl-RS" sz="2400" dirty="0" smtClean="0"/>
              <a:t>високи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</a:t>
            </a:r>
            <a:r>
              <a:rPr lang="sr-Latn-CS" sz="2400" dirty="0" smtClean="0"/>
              <a:t>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дугачким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доњим</a:t>
            </a:r>
            <a:r>
              <a:rPr lang="sr-Latn-CS" sz="2400" dirty="0" smtClean="0"/>
              <a:t> </a:t>
            </a:r>
            <a:r>
              <a:rPr lang="sr-Cyrl-RS" sz="2400" dirty="0" smtClean="0"/>
              <a:t>сегментом</a:t>
            </a:r>
            <a:endParaRPr lang="sr-Latn-CS" sz="2400" dirty="0" smtClean="0"/>
          </a:p>
          <a:p>
            <a:pPr marL="633413" indent="-279400"/>
            <a:r>
              <a:rPr lang="sr-Cyrl-RS" sz="2400" dirty="0" smtClean="0"/>
              <a:t>долихостеномелија</a:t>
            </a:r>
            <a:r>
              <a:rPr lang="sr-Latn-CS" sz="2400" dirty="0" smtClean="0"/>
              <a:t> (</a:t>
            </a:r>
            <a:r>
              <a:rPr lang="sr-Cyrl-RS" sz="2400" dirty="0" smtClean="0"/>
              <a:t>екстремитети</a:t>
            </a:r>
            <a:r>
              <a:rPr lang="sr-Latn-CS" sz="2400" dirty="0" smtClean="0"/>
              <a:t> </a:t>
            </a:r>
            <a:r>
              <a:rPr lang="sr-Cyrl-RS" sz="2400" dirty="0" smtClean="0"/>
              <a:t>су</a:t>
            </a:r>
            <a:r>
              <a:rPr lang="sr-Latn-CS" sz="2400" dirty="0" smtClean="0"/>
              <a:t> </a:t>
            </a:r>
            <a:r>
              <a:rPr lang="sr-Cyrl-RS" sz="2400" dirty="0" smtClean="0"/>
              <a:t>дугачки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танки</a:t>
            </a:r>
            <a:r>
              <a:rPr lang="sr-Latn-CS" sz="2400" dirty="0" smtClean="0"/>
              <a:t>)</a:t>
            </a:r>
          </a:p>
          <a:p>
            <a:pPr marL="633413" indent="-279400"/>
            <a:r>
              <a:rPr lang="sr-Cyrl-RS" sz="2400" dirty="0" smtClean="0"/>
              <a:t>арахнодактилија</a:t>
            </a:r>
            <a:r>
              <a:rPr lang="sr-Latn-CS" sz="2400" dirty="0" smtClean="0"/>
              <a:t> (</a:t>
            </a:r>
            <a:r>
              <a:rPr lang="sr-Cyrl-RS" sz="2400" dirty="0" smtClean="0"/>
              <a:t>танки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дуги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прсти</a:t>
            </a:r>
            <a:r>
              <a:rPr lang="sr-Latn-CS" sz="2400" dirty="0" smtClean="0"/>
              <a:t>)</a:t>
            </a:r>
          </a:p>
          <a:p>
            <a:pPr marL="633413" indent="-279400"/>
            <a:r>
              <a:rPr lang="en-GB" sz="2400" dirty="0" smtClean="0"/>
              <a:t>pectus</a:t>
            </a:r>
            <a:r>
              <a:rPr lang="sr-Latn-CS" sz="2400" dirty="0" smtClean="0"/>
              <a:t> </a:t>
            </a:r>
            <a:r>
              <a:rPr lang="sr-Cyrl-RS" sz="2400" dirty="0" smtClean="0"/>
              <a:t>е</a:t>
            </a:r>
            <a:r>
              <a:rPr lang="sr-Latn-CS" sz="2400" dirty="0" smtClean="0"/>
              <a:t>x</a:t>
            </a:r>
            <a:r>
              <a:rPr lang="sr-Latn-RS" sz="2400" dirty="0" smtClean="0"/>
              <a:t>c</a:t>
            </a:r>
            <a:r>
              <a:rPr lang="en-GB" sz="2400" dirty="0" smtClean="0"/>
              <a:t>av</a:t>
            </a:r>
            <a:r>
              <a:rPr lang="sr-Cyrl-RS" sz="2400" dirty="0" smtClean="0"/>
              <a:t>ат</a:t>
            </a:r>
            <a:r>
              <a:rPr lang="sr-Latn-RS" sz="2400" dirty="0" smtClean="0"/>
              <a:t>u</a:t>
            </a:r>
            <a:r>
              <a:rPr lang="en-GB" sz="2400" dirty="0" smtClean="0"/>
              <a:t>m</a:t>
            </a:r>
            <a:r>
              <a:rPr lang="sr-Latn-CS" sz="2400" dirty="0" smtClean="0"/>
              <a:t> </a:t>
            </a:r>
            <a:r>
              <a:rPr lang="sr-Cyrl-RS" sz="2400" dirty="0" smtClean="0"/>
              <a:t>или</a:t>
            </a:r>
            <a:r>
              <a:rPr lang="sr-Latn-CS" sz="2400" dirty="0" smtClean="0"/>
              <a:t> </a:t>
            </a:r>
            <a:r>
              <a:rPr lang="en-GB" sz="2400" dirty="0" smtClean="0"/>
              <a:t>pectus</a:t>
            </a:r>
            <a:r>
              <a:rPr lang="sr-Latn-CS" sz="2400" dirty="0" smtClean="0"/>
              <a:t> </a:t>
            </a:r>
            <a:r>
              <a:rPr lang="en-GB" sz="2400" dirty="0" smtClean="0"/>
              <a:t>carinatum</a:t>
            </a:r>
            <a:r>
              <a:rPr lang="sr-Latn-CS" sz="2400" dirty="0" smtClean="0"/>
              <a:t>, </a:t>
            </a:r>
            <a:r>
              <a:rPr lang="sr-Cyrl-RS" sz="2400" dirty="0" smtClean="0"/>
              <a:t>сколиоза</a:t>
            </a:r>
            <a:endParaRPr lang="sr-Latn-CS" sz="2400" dirty="0" smtClean="0"/>
          </a:p>
          <a:p>
            <a:pPr marL="633413" indent="-279400"/>
            <a:r>
              <a:rPr lang="sr-Cyrl-RS" sz="2400" dirty="0" smtClean="0"/>
              <a:t>Хиперекстензибилни</a:t>
            </a:r>
            <a:r>
              <a:rPr lang="sr-Latn-CS" sz="2400" dirty="0" smtClean="0"/>
              <a:t> </a:t>
            </a:r>
            <a:r>
              <a:rPr lang="sr-Cyrl-RS" sz="2400" dirty="0" smtClean="0"/>
              <a:t>зглобови</a:t>
            </a:r>
            <a:endParaRPr lang="sr-Latn-CS" sz="2400" dirty="0" smtClean="0"/>
          </a:p>
          <a:p>
            <a:pPr marL="633413" indent="-279400"/>
            <a:r>
              <a:rPr lang="sr-Cyrl-RS" sz="2400" dirty="0" smtClean="0"/>
              <a:t>Сублуксација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сочива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последичном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иридоденезом</a:t>
            </a:r>
            <a:r>
              <a:rPr lang="sr-Latn-CS" sz="2400" dirty="0" smtClean="0"/>
              <a:t> (</a:t>
            </a:r>
            <a:r>
              <a:rPr lang="sr-Cyrl-RS" sz="2400" dirty="0" smtClean="0"/>
              <a:t>подрхтавање</a:t>
            </a:r>
            <a:r>
              <a:rPr lang="sr-Latn-CS" sz="2400" dirty="0" smtClean="0"/>
              <a:t> </a:t>
            </a:r>
            <a:r>
              <a:rPr lang="sr-Cyrl-RS" sz="2400" dirty="0" smtClean="0"/>
              <a:t>зенице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при</a:t>
            </a:r>
            <a:r>
              <a:rPr lang="sr-Latn-CS" sz="2400" dirty="0" smtClean="0"/>
              <a:t> </a:t>
            </a:r>
            <a:r>
              <a:rPr lang="sr-Cyrl-RS" sz="2400" dirty="0" smtClean="0"/>
              <a:t>покретању</a:t>
            </a:r>
            <a:r>
              <a:rPr lang="sr-Latn-CS" sz="2400" dirty="0" smtClean="0"/>
              <a:t> </a:t>
            </a:r>
            <a:r>
              <a:rPr lang="sr-Cyrl-RS" sz="2400" dirty="0" smtClean="0"/>
              <a:t>очију</a:t>
            </a:r>
            <a:r>
              <a:rPr lang="sr-Latn-CS" sz="2400" dirty="0" smtClean="0"/>
              <a:t>)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висока</a:t>
            </a:r>
            <a:r>
              <a:rPr lang="sr-Latn-CS" sz="2400" dirty="0" smtClean="0"/>
              <a:t> </a:t>
            </a:r>
            <a:r>
              <a:rPr lang="sr-Cyrl-RS" sz="2400" dirty="0" smtClean="0"/>
              <a:t>миопија</a:t>
            </a:r>
            <a:r>
              <a:rPr lang="sr-Latn-CS" sz="2400" dirty="0" smtClean="0"/>
              <a:t>.  </a:t>
            </a:r>
            <a:endParaRPr lang="en-GB" sz="2400" dirty="0" smtClean="0"/>
          </a:p>
          <a:p>
            <a:endParaRPr lang="en-GB" sz="2600" dirty="0" smtClean="0"/>
          </a:p>
          <a:p>
            <a:endParaRPr lang="en-GB" sz="2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Latn-RS" sz="3500" dirty="0" smtClean="0"/>
              <a:t/>
            </a:r>
            <a:br>
              <a:rPr lang="sr-Latn-RS" sz="3500" dirty="0" smtClean="0"/>
            </a:br>
            <a:r>
              <a:rPr lang="sr-Cyrl-RS" sz="3500" dirty="0" smtClean="0"/>
              <a:t>Марфанов</a:t>
            </a:r>
            <a:r>
              <a:rPr lang="sr-Latn-RS" sz="3500" dirty="0" smtClean="0"/>
              <a:t> </a:t>
            </a:r>
            <a:r>
              <a:rPr lang="sr-Cyrl-RS" sz="3500" dirty="0" smtClean="0"/>
              <a:t>синдром</a:t>
            </a:r>
            <a:endParaRPr lang="en-GB" sz="3500" dirty="0"/>
          </a:p>
        </p:txBody>
      </p:sp>
    </p:spTree>
  </p:cSld>
  <p:clrMapOvr>
    <a:masterClrMapping/>
  </p:clrMapOvr>
  <p:transition advTm="4283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411662"/>
          </a:xfrm>
        </p:spPr>
        <p:txBody>
          <a:bodyPr/>
          <a:lstStyle/>
          <a:p>
            <a:r>
              <a:rPr lang="sr-Latn-CS" sz="2400" dirty="0" smtClean="0"/>
              <a:t>80-100% </a:t>
            </a:r>
            <a:r>
              <a:rPr lang="sr-Cyrl-RS" sz="2400" dirty="0" smtClean="0"/>
              <a:t>пацијената</a:t>
            </a:r>
            <a:r>
              <a:rPr lang="sr-Latn-CS" sz="2400" dirty="0" smtClean="0"/>
              <a:t> </a:t>
            </a:r>
            <a:r>
              <a:rPr lang="sr-Cyrl-RS" sz="2400" dirty="0" smtClean="0"/>
              <a:t>има</a:t>
            </a:r>
            <a:r>
              <a:rPr lang="sr-Latn-CS" sz="2400" dirty="0" smtClean="0"/>
              <a:t> </a:t>
            </a:r>
            <a:r>
              <a:rPr lang="sr-Cyrl-RS" sz="2400" dirty="0" smtClean="0"/>
              <a:t>рану</a:t>
            </a:r>
            <a:r>
              <a:rPr lang="sr-Latn-CS" sz="2400" dirty="0" smtClean="0"/>
              <a:t> </a:t>
            </a:r>
            <a:r>
              <a:rPr lang="sr-Cyrl-RS" sz="2400" dirty="0" smtClean="0"/>
              <a:t>дилатацију</a:t>
            </a:r>
            <a:r>
              <a:rPr lang="sr-Latn-CS" sz="2400" dirty="0" smtClean="0"/>
              <a:t> </a:t>
            </a:r>
            <a:r>
              <a:rPr lang="sr-Cyrl-RS" sz="2400" dirty="0" smtClean="0"/>
              <a:t>аортног</a:t>
            </a:r>
            <a:r>
              <a:rPr lang="sr-Latn-CS" sz="2400" dirty="0" smtClean="0"/>
              <a:t> </a:t>
            </a:r>
            <a:r>
              <a:rPr lang="sr-Cyrl-RS" sz="2400" dirty="0" smtClean="0"/>
              <a:t>лука</a:t>
            </a:r>
            <a:r>
              <a:rPr lang="sr-Latn-CS" sz="2400" dirty="0" smtClean="0"/>
              <a:t>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каснијом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аортном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инсуфицијенцијом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или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пролапс</a:t>
            </a:r>
            <a:r>
              <a:rPr lang="sr-Latn-CS" sz="2400" dirty="0" smtClean="0"/>
              <a:t> </a:t>
            </a:r>
            <a:r>
              <a:rPr lang="sr-Cyrl-RS" sz="2400" dirty="0" smtClean="0"/>
              <a:t>митралне</a:t>
            </a:r>
            <a:r>
              <a:rPr lang="sr-Latn-CS" sz="2400" dirty="0" smtClean="0"/>
              <a:t> </a:t>
            </a:r>
            <a:r>
              <a:rPr lang="sr-Cyrl-RS" sz="2400" dirty="0" smtClean="0"/>
              <a:t>валвуле</a:t>
            </a:r>
            <a:r>
              <a:rPr lang="sr-Latn-CS" sz="2400" dirty="0" smtClean="0"/>
              <a:t> </a:t>
            </a:r>
          </a:p>
          <a:p>
            <a:r>
              <a:rPr lang="sr-Cyrl-RS" sz="2400" b="1" dirty="0" smtClean="0"/>
              <a:t>Дијагноза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клиничка</a:t>
            </a:r>
            <a:r>
              <a:rPr lang="sr-Latn-CS" sz="2400" dirty="0" smtClean="0"/>
              <a:t>,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обавезним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офталмолошким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кардиолошким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прегледима</a:t>
            </a:r>
            <a:r>
              <a:rPr lang="sr-Latn-CS" sz="2400" dirty="0" smtClean="0"/>
              <a:t>, </a:t>
            </a:r>
            <a:r>
              <a:rPr lang="sr-Cyrl-RS" sz="2400" dirty="0" smtClean="0"/>
              <a:t>а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потврђује</a:t>
            </a:r>
            <a:r>
              <a:rPr lang="sr-Latn-CS" sz="2400" dirty="0" smtClean="0"/>
              <a:t> </a:t>
            </a:r>
            <a:r>
              <a:rPr lang="sr-Cyrl-RS" sz="2400" dirty="0" smtClean="0"/>
              <a:t>се</a:t>
            </a:r>
            <a:r>
              <a:rPr lang="sr-Latn-CS" sz="2400" dirty="0" smtClean="0"/>
              <a:t> </a:t>
            </a:r>
            <a:r>
              <a:rPr lang="sr-Cyrl-RS" sz="2400" dirty="0" smtClean="0"/>
              <a:t>генетским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испитивањем</a:t>
            </a:r>
            <a:r>
              <a:rPr lang="sr-Latn-CS" sz="2400" dirty="0" smtClean="0"/>
              <a:t>.</a:t>
            </a:r>
          </a:p>
          <a:p>
            <a:r>
              <a:rPr lang="sr-Cyrl-RS" sz="2400" b="1" dirty="0" smtClean="0">
                <a:cs typeface="Times New Roman" panose="02020603050405020304" pitchFamily="18" charset="0"/>
              </a:rPr>
              <a:t>Терапија</a:t>
            </a:r>
            <a:r>
              <a:rPr lang="sr-Latn-CS" sz="2400" dirty="0" smtClean="0">
                <a:cs typeface="Times New Roman" panose="02020603050405020304" pitchFamily="18" charset="0"/>
              </a:rPr>
              <a:t>: </a:t>
            </a:r>
            <a:r>
              <a:rPr lang="sr-Cyrl-RS" sz="2400" dirty="0" smtClean="0">
                <a:cs typeface="Times New Roman" panose="02020603050405020304" pitchFamily="18" charset="0"/>
              </a:rPr>
              <a:t>праћење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откривање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компликација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en-GB" sz="2400" dirty="0" smtClean="0">
                <a:cs typeface="Times New Roman" panose="02020603050405020304" pitchFamily="18" charset="0"/>
              </a:rPr>
              <a:t>O</a:t>
            </a:r>
            <a:r>
              <a:rPr lang="sr-Latn-CS" sz="2400" dirty="0" smtClean="0">
                <a:cs typeface="Times New Roman" panose="02020603050405020304" pitchFamily="18" charset="0"/>
              </a:rPr>
              <a:t>x</a:t>
            </a:r>
            <a:r>
              <a:rPr lang="en-GB" sz="2400" dirty="0" smtClean="0">
                <a:cs typeface="Times New Roman" panose="02020603050405020304" pitchFamily="18" charset="0"/>
              </a:rPr>
              <a:t>androlone</a:t>
            </a:r>
            <a:r>
              <a:rPr lang="sr-Latn-CS" sz="2400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заустављање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раста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r>
              <a:rPr lang="sr-Cyrl-RS" sz="2400" dirty="0" smtClean="0"/>
              <a:t>Прогноза</a:t>
            </a:r>
            <a:r>
              <a:rPr lang="sr-Latn-CS" sz="2400" dirty="0" smtClean="0"/>
              <a:t> </a:t>
            </a:r>
            <a:r>
              <a:rPr lang="sr-Cyrl-RS" sz="2400" dirty="0" smtClean="0"/>
              <a:t>зависи</a:t>
            </a:r>
            <a:r>
              <a:rPr lang="sr-Latn-CS" sz="2400" dirty="0" smtClean="0"/>
              <a:t> </a:t>
            </a:r>
            <a:r>
              <a:rPr lang="sr-Cyrl-RS" sz="2400" dirty="0" smtClean="0"/>
              <a:t>од</a:t>
            </a:r>
            <a:r>
              <a:rPr lang="sr-Latn-CS" sz="2400" dirty="0" smtClean="0"/>
              <a:t> </a:t>
            </a:r>
            <a:r>
              <a:rPr lang="sr-Cyrl-RS" sz="2400" dirty="0" smtClean="0"/>
              <a:t>кардиоваскуларног</a:t>
            </a:r>
            <a:r>
              <a:rPr lang="sr-Latn-CS" sz="2400" dirty="0" smtClean="0"/>
              <a:t> </a:t>
            </a:r>
            <a:r>
              <a:rPr lang="sr-Cyrl-RS" sz="2400" dirty="0" smtClean="0"/>
              <a:t>статуса</a:t>
            </a:r>
            <a:endParaRPr lang="en-GB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18488" cy="1295400"/>
          </a:xfrm>
        </p:spPr>
        <p:txBody>
          <a:bodyPr/>
          <a:lstStyle/>
          <a:p>
            <a:pPr algn="ctr"/>
            <a:r>
              <a:rPr lang="sr-Latn-RS" sz="3500" dirty="0" smtClean="0"/>
              <a:t/>
            </a:r>
            <a:br>
              <a:rPr lang="sr-Latn-RS" sz="3500" dirty="0" smtClean="0"/>
            </a:br>
            <a:r>
              <a:rPr lang="sr-Cyrl-RS" sz="3500" dirty="0" smtClean="0"/>
              <a:t>Марфанов</a:t>
            </a:r>
            <a:r>
              <a:rPr lang="sr-Latn-RS" sz="3500" dirty="0" smtClean="0"/>
              <a:t> </a:t>
            </a:r>
            <a:r>
              <a:rPr lang="sr-Cyrl-RS" sz="3500" dirty="0" smtClean="0"/>
              <a:t>синдром</a:t>
            </a:r>
            <a:endParaRPr lang="en-GB" sz="3500" dirty="0"/>
          </a:p>
        </p:txBody>
      </p:sp>
    </p:spTree>
  </p:cSld>
  <p:clrMapOvr>
    <a:masterClrMapping/>
  </p:clrMapOvr>
  <p:transition advTm="31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/>
              <a:t>Церебрални</a:t>
            </a:r>
            <a:r>
              <a:rPr lang="sr-Latn-CS" dirty="0" smtClean="0"/>
              <a:t> </a:t>
            </a:r>
            <a:r>
              <a:rPr lang="sr-Cyrl-RS" dirty="0" smtClean="0"/>
              <a:t>гигантизам</a:t>
            </a:r>
            <a:r>
              <a:rPr lang="sr-Latn-CS" dirty="0" smtClean="0"/>
              <a:t> – </a:t>
            </a:r>
            <a:r>
              <a:rPr lang="sr-Cyrl-RS" dirty="0" smtClean="0"/>
              <a:t>Сотосов</a:t>
            </a:r>
            <a:r>
              <a:rPr lang="sr-Latn-CS" dirty="0" smtClean="0"/>
              <a:t> </a:t>
            </a:r>
            <a:r>
              <a:rPr lang="sr-Cyrl-RS" dirty="0" smtClean="0"/>
              <a:t>синдром</a:t>
            </a:r>
            <a:endParaRPr lang="sr-Latn-CS" sz="3200" dirty="0" smtClean="0">
              <a:latin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84784"/>
            <a:ext cx="8568952" cy="4411662"/>
          </a:xfrm>
        </p:spPr>
        <p:txBody>
          <a:bodyPr/>
          <a:lstStyle/>
          <a:p>
            <a:r>
              <a:rPr lang="sr-Cyrl-RS" sz="2400" dirty="0" smtClean="0"/>
              <a:t>Последица</a:t>
            </a:r>
            <a:r>
              <a:rPr lang="sr-Latn-CS" sz="2400" dirty="0" smtClean="0"/>
              <a:t> </a:t>
            </a:r>
            <a:r>
              <a:rPr lang="sr-Cyrl-RS" sz="2400" dirty="0" smtClean="0"/>
              <a:t>дефекта</a:t>
            </a:r>
            <a:r>
              <a:rPr lang="en-GB" sz="2400" dirty="0" smtClean="0"/>
              <a:t> </a:t>
            </a:r>
            <a:r>
              <a:rPr lang="sr-Cyrl-RS" sz="2400" dirty="0" smtClean="0"/>
              <a:t>гена</a:t>
            </a:r>
            <a:r>
              <a:rPr lang="en-GB" sz="2400" dirty="0" smtClean="0"/>
              <a:t> NSD1, </a:t>
            </a:r>
            <a:r>
              <a:rPr lang="sr-Cyrl-RS" sz="2400" dirty="0" smtClean="0"/>
              <a:t>који</a:t>
            </a:r>
            <a:r>
              <a:rPr lang="en-GB" sz="2400" dirty="0" smtClean="0"/>
              <a:t> </a:t>
            </a:r>
            <a:r>
              <a:rPr lang="sr-Cyrl-RS" sz="2400" dirty="0" smtClean="0"/>
              <a:t>се</a:t>
            </a:r>
            <a:r>
              <a:rPr lang="en-GB" sz="2400" dirty="0" smtClean="0"/>
              <a:t> </a:t>
            </a:r>
            <a:r>
              <a:rPr lang="sr-Cyrl-RS" sz="2400" dirty="0" smtClean="0"/>
              <a:t>налази</a:t>
            </a:r>
            <a:r>
              <a:rPr lang="en-GB" sz="2400" dirty="0" smtClean="0"/>
              <a:t> </a:t>
            </a:r>
            <a:r>
              <a:rPr lang="sr-Cyrl-RS" sz="2400" dirty="0" smtClean="0"/>
              <a:t>н</a:t>
            </a:r>
            <a:r>
              <a:rPr lang="en-GB" sz="2400" dirty="0" smtClean="0"/>
              <a:t>a </a:t>
            </a:r>
            <a:r>
              <a:rPr lang="sr-Cyrl-RS" sz="2400" dirty="0" smtClean="0"/>
              <a:t>дугом</a:t>
            </a:r>
            <a:r>
              <a:rPr lang="en-GB" sz="2400" dirty="0" smtClean="0"/>
              <a:t> </a:t>
            </a:r>
            <a:r>
              <a:rPr lang="sr-Cyrl-RS" sz="2400" dirty="0" smtClean="0"/>
              <a:t>кр</a:t>
            </a:r>
            <a:r>
              <a:rPr lang="en-GB" sz="2400" dirty="0" smtClean="0"/>
              <a:t>ak</a:t>
            </a:r>
            <a:r>
              <a:rPr lang="sr-Cyrl-RS" sz="2400" dirty="0" smtClean="0"/>
              <a:t>у</a:t>
            </a:r>
            <a:r>
              <a:rPr lang="en-GB" sz="2400" dirty="0" smtClean="0"/>
              <a:t> </a:t>
            </a:r>
            <a:r>
              <a:rPr lang="sr-Cyrl-RS" sz="2400" dirty="0" smtClean="0"/>
              <a:t>хром</a:t>
            </a:r>
            <a:r>
              <a:rPr lang="en-GB" sz="2400" dirty="0" smtClean="0"/>
              <a:t>o</a:t>
            </a:r>
            <a:r>
              <a:rPr lang="sr-Cyrl-RS" sz="2400" dirty="0" smtClean="0"/>
              <a:t>з</a:t>
            </a:r>
            <a:r>
              <a:rPr lang="en-GB" sz="2400" dirty="0" smtClean="0"/>
              <a:t>oma 5 (5q35)</a:t>
            </a:r>
            <a:r>
              <a:rPr lang="sr-Latn-RS" sz="2400" dirty="0" smtClean="0"/>
              <a:t>- 95%-</a:t>
            </a:r>
            <a:r>
              <a:rPr lang="sr-Cyrl-RS" sz="2400" dirty="0" smtClean="0"/>
              <a:t>спонтано</a:t>
            </a:r>
            <a:r>
              <a:rPr lang="sr-Latn-RS" sz="2400" dirty="0" smtClean="0"/>
              <a:t> </a:t>
            </a:r>
            <a:r>
              <a:rPr lang="sr-Cyrl-RS" sz="2400" dirty="0" smtClean="0"/>
              <a:t>стечена</a:t>
            </a:r>
            <a:r>
              <a:rPr lang="sr-Latn-RS" sz="2400" dirty="0" smtClean="0"/>
              <a:t> </a:t>
            </a:r>
            <a:r>
              <a:rPr lang="sr-Cyrl-RS" sz="2400" dirty="0" smtClean="0"/>
              <a:t>мутација</a:t>
            </a:r>
            <a:endParaRPr lang="sr-Latn-RS" sz="2400" dirty="0" smtClean="0"/>
          </a:p>
          <a:p>
            <a:r>
              <a:rPr lang="sr-Cyrl-RS" sz="2400" dirty="0" smtClean="0"/>
              <a:t>Продукти</a:t>
            </a:r>
            <a:r>
              <a:rPr lang="sr-Latn-RS" sz="2400" dirty="0" smtClean="0"/>
              <a:t> NSD1 </a:t>
            </a:r>
            <a:r>
              <a:rPr lang="sr-Cyrl-RS" sz="2400" dirty="0" smtClean="0"/>
              <a:t>гена</a:t>
            </a:r>
            <a:r>
              <a:rPr lang="sr-Latn-RS" sz="2400" dirty="0" smtClean="0"/>
              <a:t> </a:t>
            </a:r>
            <a:r>
              <a:rPr lang="sr-Cyrl-RS" sz="2400" dirty="0" smtClean="0"/>
              <a:t>делују</a:t>
            </a:r>
            <a:r>
              <a:rPr lang="sr-Latn-RS" sz="2400" dirty="0" smtClean="0"/>
              <a:t> </a:t>
            </a:r>
            <a:r>
              <a:rPr lang="sr-Cyrl-RS" sz="2400" dirty="0" smtClean="0"/>
              <a:t>као</a:t>
            </a:r>
            <a:r>
              <a:rPr lang="sr-Latn-RS" sz="2400" dirty="0" smtClean="0"/>
              <a:t> </a:t>
            </a:r>
            <a:r>
              <a:rPr lang="sr-Cyrl-RS" sz="2400" dirty="0" smtClean="0"/>
              <a:t>Ту</a:t>
            </a:r>
            <a:r>
              <a:rPr lang="sr-Latn-RS" sz="2400" dirty="0" smtClean="0"/>
              <a:t> </a:t>
            </a:r>
            <a:r>
              <a:rPr lang="sr-Cyrl-RS" sz="2400" dirty="0" smtClean="0"/>
              <a:t>супресори</a:t>
            </a:r>
            <a:r>
              <a:rPr lang="sr-Latn-RS" sz="2400" dirty="0" smtClean="0"/>
              <a:t> (</a:t>
            </a:r>
            <a:r>
              <a:rPr lang="sr-Cyrl-RS" sz="2400" dirty="0" smtClean="0"/>
              <a:t>ризик</a:t>
            </a:r>
            <a:r>
              <a:rPr lang="sr-Latn-RS" sz="2400" dirty="0" smtClean="0"/>
              <a:t> </a:t>
            </a:r>
            <a:r>
              <a:rPr lang="sr-Cyrl-RS" sz="2400" dirty="0" smtClean="0"/>
              <a:t>од</a:t>
            </a:r>
            <a:r>
              <a:rPr lang="sr-Latn-RS" sz="2400" dirty="0" smtClean="0"/>
              <a:t> </a:t>
            </a:r>
            <a:r>
              <a:rPr lang="sr-Cyrl-RS" sz="2400" dirty="0" smtClean="0"/>
              <a:t>малигнома</a:t>
            </a:r>
            <a:r>
              <a:rPr lang="sr-Latn-RS" sz="2400" dirty="0" smtClean="0"/>
              <a:t>)</a:t>
            </a:r>
          </a:p>
          <a:p>
            <a:r>
              <a:rPr lang="sr-Cyrl-RS" sz="2400" dirty="0" smtClean="0"/>
              <a:t>Редак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поремећај</a:t>
            </a:r>
            <a:r>
              <a:rPr lang="sr-Latn-CS" sz="2400" dirty="0" smtClean="0"/>
              <a:t> (1:14000)</a:t>
            </a:r>
          </a:p>
          <a:p>
            <a:r>
              <a:rPr lang="sr-Cyrl-RS" sz="2400" dirty="0" smtClean="0"/>
              <a:t>Убрзање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раста</a:t>
            </a:r>
            <a:r>
              <a:rPr lang="sr-Latn-CS" sz="2400" dirty="0" smtClean="0"/>
              <a:t> </a:t>
            </a:r>
            <a:r>
              <a:rPr lang="sr-Cyrl-RS" sz="2400" dirty="0" smtClean="0"/>
              <a:t>у</a:t>
            </a:r>
            <a:r>
              <a:rPr lang="sr-Latn-CS" sz="2400" dirty="0" smtClean="0"/>
              <a:t> </a:t>
            </a:r>
            <a:r>
              <a:rPr lang="sr-Cyrl-RS" sz="2400" dirty="0" smtClean="0"/>
              <a:t>одојачком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периоду</a:t>
            </a:r>
            <a:r>
              <a:rPr lang="sr-Latn-CS" sz="2400" dirty="0" smtClean="0"/>
              <a:t> </a:t>
            </a:r>
            <a:r>
              <a:rPr lang="sr-Cyrl-RS" sz="2400" dirty="0" smtClean="0"/>
              <a:t>са</a:t>
            </a:r>
            <a:r>
              <a:rPr lang="sr-Latn-CS" sz="2400" dirty="0" smtClean="0"/>
              <a:t> </a:t>
            </a:r>
            <a:r>
              <a:rPr lang="sr-Cyrl-RS" sz="2400" dirty="0" smtClean="0"/>
              <a:t>каснијом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децелерацијом</a:t>
            </a:r>
            <a:r>
              <a:rPr lang="sr-Latn-CS" sz="2400" dirty="0" smtClean="0"/>
              <a:t>, </a:t>
            </a:r>
            <a:r>
              <a:rPr lang="sr-Cyrl-RS" sz="2400" dirty="0" smtClean="0"/>
              <a:t>карактеристичном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дизморфијом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неуролошким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дефицитом</a:t>
            </a:r>
            <a:r>
              <a:rPr lang="sr-Latn-CS" sz="2400" dirty="0" smtClean="0"/>
              <a:t>. </a:t>
            </a:r>
          </a:p>
          <a:p>
            <a:r>
              <a:rPr lang="sr-Cyrl-RS" sz="2400" dirty="0" smtClean="0"/>
              <a:t>У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прве</a:t>
            </a:r>
            <a:r>
              <a:rPr lang="sr-Latn-CS" sz="2400" dirty="0" smtClean="0"/>
              <a:t> 4 </a:t>
            </a:r>
            <a:r>
              <a:rPr lang="sr-Cyrl-RS" sz="2400" dirty="0" smtClean="0"/>
              <a:t>године</a:t>
            </a:r>
            <a:r>
              <a:rPr lang="sr-Latn-CS" sz="2400" dirty="0" smtClean="0"/>
              <a:t> </a:t>
            </a:r>
            <a:r>
              <a:rPr lang="sr-Cyrl-RS" sz="2400" dirty="0" smtClean="0"/>
              <a:t>живота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присутан</a:t>
            </a:r>
            <a:r>
              <a:rPr lang="sr-Latn-CS" sz="2400" dirty="0" smtClean="0"/>
              <a:t> </a:t>
            </a:r>
            <a:r>
              <a:rPr lang="sr-Cyrl-RS" sz="2400" dirty="0" smtClean="0"/>
              <a:t>убрзан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</a:t>
            </a:r>
            <a:r>
              <a:rPr lang="sr-Latn-CS" sz="2400" dirty="0" smtClean="0"/>
              <a:t>, </a:t>
            </a:r>
            <a:r>
              <a:rPr lang="sr-Cyrl-RS" sz="2400" dirty="0" smtClean="0"/>
              <a:t>касније</a:t>
            </a:r>
            <a:r>
              <a:rPr lang="sr-Latn-CS" sz="2400" dirty="0" smtClean="0"/>
              <a:t> </a:t>
            </a:r>
            <a:r>
              <a:rPr lang="sr-Cyrl-RS" sz="2400" dirty="0" smtClean="0"/>
              <a:t>се</a:t>
            </a:r>
            <a:r>
              <a:rPr lang="sr-Latn-CS" sz="2400" dirty="0" smtClean="0"/>
              <a:t> </a:t>
            </a:r>
            <a:r>
              <a:rPr lang="sr-Cyrl-RS" sz="2400" dirty="0" smtClean="0"/>
              <a:t>висина</a:t>
            </a:r>
            <a:r>
              <a:rPr lang="sr-Latn-CS" sz="2400" dirty="0" smtClean="0"/>
              <a:t> </a:t>
            </a:r>
            <a:r>
              <a:rPr lang="sr-Cyrl-RS" sz="2400" dirty="0" smtClean="0"/>
              <a:t>стабилизује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на</a:t>
            </a:r>
            <a:r>
              <a:rPr lang="sr-Latn-CS" sz="2400" dirty="0" smtClean="0"/>
              <a:t> </a:t>
            </a:r>
            <a:r>
              <a:rPr lang="sr-Cyrl-RS" sz="2400" dirty="0" smtClean="0"/>
              <a:t>око</a:t>
            </a:r>
            <a:r>
              <a:rPr lang="sr-Latn-CS" sz="2400" dirty="0" smtClean="0"/>
              <a:t> +2SD. </a:t>
            </a:r>
          </a:p>
          <a:p>
            <a:r>
              <a:rPr lang="sr-Cyrl-RS" sz="2400" dirty="0" smtClean="0"/>
              <a:t>Рани</a:t>
            </a:r>
            <a:r>
              <a:rPr lang="sr-Latn-CS" sz="2400" dirty="0" smtClean="0"/>
              <a:t> </a:t>
            </a:r>
            <a:r>
              <a:rPr lang="sr-Cyrl-RS" sz="2400" dirty="0" smtClean="0"/>
              <a:t>убрзани</a:t>
            </a:r>
            <a:r>
              <a:rPr lang="sr-Latn-CS" sz="2400" dirty="0" smtClean="0"/>
              <a:t> </a:t>
            </a:r>
            <a:r>
              <a:rPr lang="sr-Cyrl-RS" sz="2400" dirty="0" smtClean="0"/>
              <a:t>раст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праћен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убрзаним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коштаним</a:t>
            </a:r>
            <a:r>
              <a:rPr lang="sr-Latn-CS" sz="2400" dirty="0" smtClean="0"/>
              <a:t> </a:t>
            </a:r>
            <a:r>
              <a:rPr lang="sr-Cyrl-RS" sz="2400" dirty="0" smtClean="0"/>
              <a:t>сазревањем</a:t>
            </a:r>
            <a:r>
              <a:rPr lang="sr-Latn-CS" sz="2400" dirty="0" smtClean="0"/>
              <a:t>, </a:t>
            </a:r>
            <a:r>
              <a:rPr lang="sr-Cyrl-RS" sz="2400" dirty="0" smtClean="0"/>
              <a:t>чест</a:t>
            </a:r>
            <a:r>
              <a:rPr lang="sr-Latn-CS" sz="2400" dirty="0" smtClean="0"/>
              <a:t> </a:t>
            </a:r>
            <a:r>
              <a:rPr lang="sr-Cyrl-RS" sz="2400" dirty="0" smtClean="0"/>
              <a:t>је</a:t>
            </a:r>
            <a:r>
              <a:rPr lang="sr-Latn-CS" sz="2400" dirty="0" smtClean="0"/>
              <a:t> </a:t>
            </a:r>
            <a:r>
              <a:rPr lang="sr-Cyrl-RS" sz="2400" dirty="0" smtClean="0"/>
              <a:t>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преурањени</a:t>
            </a:r>
            <a:r>
              <a:rPr lang="sr-Latn-CS" sz="2400" dirty="0" smtClean="0"/>
              <a:t> </a:t>
            </a:r>
            <a:r>
              <a:rPr lang="sr-Cyrl-RS" sz="2400" dirty="0" smtClean="0"/>
              <a:t>пубертет</a:t>
            </a:r>
            <a:r>
              <a:rPr lang="sr-Latn-CS" sz="2400" dirty="0" smtClean="0"/>
              <a:t>. </a:t>
            </a:r>
            <a:endParaRPr lang="en-GB" sz="2400" dirty="0"/>
          </a:p>
        </p:txBody>
      </p:sp>
    </p:spTree>
  </p:cSld>
  <p:clrMapOvr>
    <a:masterClrMapping/>
  </p:clrMapOvr>
  <p:transition advTm="52018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411662"/>
          </a:xfrm>
        </p:spPr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Дизморфија</a:t>
            </a:r>
            <a:r>
              <a:rPr lang="sr-Latn-CS" sz="2400" b="1" dirty="0" smtClean="0">
                <a:cs typeface="Times New Roman" panose="02020603050405020304" pitchFamily="18" charset="0"/>
              </a:rPr>
              <a:t>:</a:t>
            </a: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макрокранија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проминентно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чело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мандибула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хипертелоризам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антимонголоидни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положај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очију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готско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непце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сколиоза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Непрогресивни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cs typeface="Times New Roman" panose="02020603050405020304" pitchFamily="18" charset="0"/>
              </a:rPr>
              <a:t>неуролошки</a:t>
            </a:r>
            <a:r>
              <a:rPr lang="sr-Latn-CS" sz="2400" b="1" dirty="0" smtClean="0"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cs typeface="Times New Roman" panose="02020603050405020304" pitchFamily="18" charset="0"/>
              </a:rPr>
              <a:t>поремећаји</a:t>
            </a:r>
            <a:r>
              <a:rPr lang="sr-Latn-CS" sz="2400" b="1" dirty="0" smtClean="0">
                <a:cs typeface="Times New Roman" panose="02020603050405020304" pitchFamily="18" charset="0"/>
              </a:rPr>
              <a:t>:</a:t>
            </a:r>
          </a:p>
          <a:p>
            <a:pPr indent="1000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хипотонија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1000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кашњење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у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моторном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развоју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1000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ментална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ретардација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лакшег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до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умереног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степена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АДХД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1000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поремећаји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говора</a:t>
            </a:r>
            <a:r>
              <a:rPr lang="sr-Latn-CS" sz="2400" dirty="0" smtClean="0">
                <a:cs typeface="Times New Roman" panose="02020603050405020304" pitchFamily="18" charset="0"/>
              </a:rPr>
              <a:t> 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Понекад</a:t>
            </a:r>
            <a:r>
              <a:rPr lang="sr-Latn-CS" sz="2400" b="1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конвулзије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поремећаји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вида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губитак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слуха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аномалије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бубрега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или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срца</a:t>
            </a:r>
            <a:endParaRPr lang="sr-Cyrl-CS" sz="2400" dirty="0" smtClean="0"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/>
              <a:t>Церебрални</a:t>
            </a:r>
            <a:r>
              <a:rPr lang="sr-Latn-CS" dirty="0" smtClean="0"/>
              <a:t> </a:t>
            </a:r>
            <a:r>
              <a:rPr lang="sr-Cyrl-RS" dirty="0" smtClean="0"/>
              <a:t>гигантизам</a:t>
            </a:r>
            <a:r>
              <a:rPr lang="sr-Latn-CS" dirty="0" smtClean="0"/>
              <a:t> – </a:t>
            </a:r>
            <a:r>
              <a:rPr lang="sr-Cyrl-RS" dirty="0" smtClean="0"/>
              <a:t>Сотосов</a:t>
            </a:r>
            <a:r>
              <a:rPr lang="sr-Latn-CS" dirty="0" smtClean="0"/>
              <a:t> </a:t>
            </a:r>
            <a:r>
              <a:rPr lang="sr-Cyrl-RS" dirty="0" smtClean="0"/>
              <a:t>синдром</a:t>
            </a:r>
            <a:endParaRPr lang="sr-Latn-CS" sz="3200" dirty="0" smtClean="0">
              <a:latin typeface="+mn-lt"/>
            </a:endParaRPr>
          </a:p>
        </p:txBody>
      </p:sp>
    </p:spTree>
  </p:cSld>
  <p:clrMapOvr>
    <a:masterClrMapping/>
  </p:clrMapOvr>
  <p:transition advTm="3729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445624" cy="4411662"/>
          </a:xfrm>
        </p:spPr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Дијагноза</a:t>
            </a:r>
            <a:r>
              <a:rPr lang="sr-Latn-CS" sz="2400" b="1" dirty="0" smtClean="0">
                <a:cs typeface="Times New Roman" panose="02020603050405020304" pitchFamily="18" charset="0"/>
              </a:rPr>
              <a:t>: </a:t>
            </a:r>
          </a:p>
          <a:p>
            <a:pPr indent="3794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Latn-CS" sz="2400" dirty="0" smtClean="0">
                <a:cs typeface="Times New Roman" panose="02020603050405020304" pitchFamily="18" charset="0"/>
              </a:rPr>
              <a:t>RTG </a:t>
            </a:r>
            <a:r>
              <a:rPr lang="sr-Cyrl-RS" sz="2400" dirty="0" smtClean="0">
                <a:cs typeface="Times New Roman" panose="02020603050405020304" pitchFamily="18" charset="0"/>
              </a:rPr>
              <a:t>лобање</a:t>
            </a:r>
            <a:r>
              <a:rPr lang="sr-Latn-CS" sz="2400" dirty="0" smtClean="0">
                <a:cs typeface="Times New Roman" panose="02020603050405020304" pitchFamily="18" charset="0"/>
              </a:rPr>
              <a:t>: </a:t>
            </a:r>
            <a:r>
              <a:rPr lang="sr-Cyrl-RS" sz="2400" dirty="0" smtClean="0">
                <a:cs typeface="Times New Roman" panose="02020603050405020304" pitchFamily="18" charset="0"/>
              </a:rPr>
              <a:t>прстаста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удубљења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</a:p>
          <a:p>
            <a:pPr indent="3794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Latn-CS" sz="2400" dirty="0" smtClean="0">
                <a:cs typeface="Times New Roman" panose="02020603050405020304" pitchFamily="18" charset="0"/>
              </a:rPr>
              <a:t>CT</a:t>
            </a:r>
            <a:r>
              <a:rPr lang="sr-Cyrl-RS" sz="2400" dirty="0" smtClean="0">
                <a:cs typeface="Times New Roman" panose="02020603050405020304" pitchFamily="18" charset="0"/>
              </a:rPr>
              <a:t> ендокранијума</a:t>
            </a:r>
            <a:r>
              <a:rPr lang="sr-Latn-CS" sz="2400" dirty="0" smtClean="0">
                <a:cs typeface="Times New Roman" panose="02020603050405020304" pitchFamily="18" charset="0"/>
              </a:rPr>
              <a:t>: </a:t>
            </a:r>
            <a:r>
              <a:rPr lang="sr-Cyrl-RS" sz="2400" dirty="0" smtClean="0">
                <a:cs typeface="Times New Roman" panose="02020603050405020304" pitchFamily="18" charset="0"/>
              </a:rPr>
              <a:t>вентрикуломегали</a:t>
            </a:r>
            <a:r>
              <a:rPr lang="sr-Latn-RS" sz="2400" dirty="0" smtClean="0">
                <a:cs typeface="Times New Roman" panose="02020603050405020304" pitchFamily="18" charset="0"/>
              </a:rPr>
              <a:t>j</a:t>
            </a:r>
            <a:r>
              <a:rPr lang="sr-Cyrl-RS" sz="2400" dirty="0" smtClean="0">
                <a:cs typeface="Times New Roman" panose="02020603050405020304" pitchFamily="18" charset="0"/>
              </a:rPr>
              <a:t>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</a:p>
          <a:p>
            <a:pPr indent="3794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Latn-CS" sz="2400" dirty="0" smtClean="0">
                <a:cs typeface="Times New Roman" panose="02020603050405020304" pitchFamily="18" charset="0"/>
              </a:rPr>
              <a:t>IQ  70-75, </a:t>
            </a:r>
          </a:p>
          <a:p>
            <a:pPr indent="3794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Хормон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раста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је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нормалан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3794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Молекуларно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генетско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тестирање</a:t>
            </a:r>
            <a:endParaRPr lang="sr-Latn-R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Терапија</a:t>
            </a:r>
            <a:r>
              <a:rPr lang="sr-Latn-CS" sz="2400" dirty="0" smtClean="0">
                <a:cs typeface="Times New Roman" panose="02020603050405020304" pitchFamily="18" charset="0"/>
              </a:rPr>
              <a:t>:</a:t>
            </a:r>
          </a:p>
          <a:p>
            <a:pPr marL="722313" indent="-36830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Симптоматска</a:t>
            </a:r>
            <a:r>
              <a:rPr lang="sr-Latn-CS" sz="2400" dirty="0" smtClean="0">
                <a:cs typeface="Times New Roman" panose="02020603050405020304" pitchFamily="18" charset="0"/>
              </a:rPr>
              <a:t> (</a:t>
            </a:r>
            <a:r>
              <a:rPr lang="sr-Cyrl-RS" sz="2400" dirty="0" smtClean="0">
                <a:cs typeface="Times New Roman" panose="02020603050405020304" pitchFamily="18" charset="0"/>
              </a:rPr>
              <a:t>физиотерапија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логотерапија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когнитивно</a:t>
            </a:r>
            <a:r>
              <a:rPr lang="sr-Latn-CS" sz="2400" dirty="0" smtClean="0">
                <a:cs typeface="Times New Roman" panose="02020603050405020304" pitchFamily="18" charset="0"/>
              </a:rPr>
              <a:t>- </a:t>
            </a:r>
            <a:r>
              <a:rPr lang="sr-Cyrl-RS" sz="2400" dirty="0" smtClean="0">
                <a:cs typeface="Times New Roman" panose="02020603050405020304" pitchFamily="18" charset="0"/>
              </a:rPr>
              <a:t>бихејвиорална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лечење</a:t>
            </a:r>
            <a:r>
              <a:rPr lang="sr-Latn-CS" sz="2400" dirty="0" smtClean="0">
                <a:cs typeface="Times New Roman" panose="02020603050405020304" pitchFamily="18" charset="0"/>
              </a:rPr>
              <a:t> ADHD...)</a:t>
            </a:r>
          </a:p>
          <a:p>
            <a:pPr marL="722313" indent="-36830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нема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специфичне</a:t>
            </a:r>
            <a:endParaRPr lang="sr-Latn-RS" sz="2400" dirty="0" smtClean="0"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b="1" dirty="0" smtClean="0">
                <a:cs typeface="Times New Roman" panose="02020603050405020304" pitchFamily="18" charset="0"/>
              </a:rPr>
              <a:t>Прогноза</a:t>
            </a:r>
            <a:r>
              <a:rPr lang="sr-Latn-CS" sz="2400" dirty="0" smtClean="0">
                <a:cs typeface="Times New Roman" panose="02020603050405020304" pitchFamily="18" charset="0"/>
              </a:rPr>
              <a:t>:</a:t>
            </a: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добра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раст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се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успорава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indent="29051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sr-Cyrl-RS" sz="2400" dirty="0" smtClean="0">
                <a:cs typeface="Times New Roman" panose="02020603050405020304" pitchFamily="18" charset="0"/>
              </a:rPr>
              <a:t>у</a:t>
            </a:r>
            <a:r>
              <a:rPr lang="sr-Latn-CS" sz="2400" dirty="0" smtClean="0">
                <a:cs typeface="Times New Roman" panose="02020603050405020304" pitchFamily="18" charset="0"/>
              </a:rPr>
              <a:t> 0,5-1% </a:t>
            </a:r>
            <a:r>
              <a:rPr lang="sr-Cyrl-RS" sz="2400" dirty="0" smtClean="0">
                <a:cs typeface="Times New Roman" panose="02020603050405020304" pitchFamily="18" charset="0"/>
              </a:rPr>
              <a:t>малигноми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нарочито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бубрега</a:t>
            </a:r>
            <a:r>
              <a:rPr lang="sr-Latn-CS" sz="2400" dirty="0" smtClean="0"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cs typeface="Times New Roman" panose="02020603050405020304" pitchFamily="18" charset="0"/>
              </a:rPr>
              <a:t>али и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везивног</a:t>
            </a:r>
            <a:r>
              <a:rPr lang="sr-Latn-CS" sz="2400" dirty="0" smtClean="0"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cs typeface="Times New Roman" panose="02020603050405020304" pitchFamily="18" charset="0"/>
              </a:rPr>
              <a:t>ткива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marL="442913" indent="-442913">
              <a:lnSpc>
                <a:spcPct val="80000"/>
              </a:lnSpc>
              <a:buFontTx/>
              <a:buNone/>
            </a:pPr>
            <a:endParaRPr lang="en-GB" sz="1800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sz="3200" dirty="0" smtClean="0"/>
              <a:t>Церебрални</a:t>
            </a:r>
            <a:r>
              <a:rPr lang="sr-Latn-CS" dirty="0" smtClean="0"/>
              <a:t> </a:t>
            </a:r>
            <a:r>
              <a:rPr lang="sr-Cyrl-RS" dirty="0" smtClean="0"/>
              <a:t>гигантизам</a:t>
            </a:r>
            <a:r>
              <a:rPr lang="sr-Latn-CS" dirty="0" smtClean="0"/>
              <a:t> – </a:t>
            </a:r>
            <a:r>
              <a:rPr lang="sr-Cyrl-RS" dirty="0" smtClean="0"/>
              <a:t>Сотосов</a:t>
            </a:r>
            <a:r>
              <a:rPr lang="sr-Latn-CS" dirty="0" smtClean="0"/>
              <a:t> </a:t>
            </a:r>
            <a:r>
              <a:rPr lang="sr-Cyrl-RS" dirty="0" smtClean="0"/>
              <a:t>синдром</a:t>
            </a:r>
            <a:endParaRPr lang="sr-Latn-CS" sz="3200" dirty="0" smtClean="0">
              <a:latin typeface="+mn-lt"/>
            </a:endParaRPr>
          </a:p>
        </p:txBody>
      </p:sp>
    </p:spTree>
  </p:cSld>
  <p:clrMapOvr>
    <a:masterClrMapping/>
  </p:clrMapOvr>
  <p:transition advTm="5401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ЧИНИОЦИ КОЈИ УТИЧУ НА РАСТ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568952" cy="4411662"/>
          </a:xfrm>
        </p:spPr>
        <p:txBody>
          <a:bodyPr/>
          <a:lstStyle/>
          <a:p>
            <a:r>
              <a:rPr lang="sr-Cyrl-RS" sz="2800" b="1" dirty="0" smtClean="0"/>
              <a:t>Генетски чиниоци </a:t>
            </a:r>
          </a:p>
          <a:p>
            <a:pPr marL="811213" indent="265113"/>
            <a:r>
              <a:rPr lang="sr-Cyrl-RS" sz="2800" dirty="0" smtClean="0"/>
              <a:t>утицај доминантан после друге године живота,</a:t>
            </a:r>
          </a:p>
          <a:p>
            <a:pPr marL="811213" indent="265113"/>
            <a:r>
              <a:rPr lang="sr-Cyrl-RS" sz="2800" dirty="0" smtClean="0"/>
              <a:t>здраво дете од 3- 4. године до пубертета прати одређену криву раста која је у складу са висином родитеља </a:t>
            </a:r>
          </a:p>
          <a:p>
            <a:r>
              <a:rPr lang="sr-Cyrl-RS" sz="2800" b="1" dirty="0" smtClean="0"/>
              <a:t>Етничка припадност</a:t>
            </a:r>
          </a:p>
          <a:p>
            <a:pPr marL="811213" indent="265113"/>
            <a:r>
              <a:rPr lang="sr-Cyrl-RS" sz="2800" dirty="0" smtClean="0"/>
              <a:t>условљава велике разлике у висини здраве деце истог узраста и пола као и велике разлике у почетку полног сазревања</a:t>
            </a:r>
          </a:p>
        </p:txBody>
      </p:sp>
    </p:spTree>
  </p:cSld>
  <p:clrMapOvr>
    <a:masterClrMapping/>
  </p:clrMapOvr>
  <p:transition advTm="9852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4411662"/>
          </a:xfrm>
        </p:spPr>
        <p:txBody>
          <a:bodyPr/>
          <a:lstStyle/>
          <a:p>
            <a:r>
              <a:rPr lang="sr-Cyrl-RS" sz="2800" b="1" dirty="0" smtClean="0"/>
              <a:t>Исхрана</a:t>
            </a:r>
          </a:p>
          <a:p>
            <a:pPr marL="354013" indent="279400"/>
            <a:r>
              <a:rPr lang="sr-Cyrl-RS" sz="2200" dirty="0" smtClean="0"/>
              <a:t>Доступност нутритивних материја неопходних за енергетске и градивне потребе</a:t>
            </a:r>
          </a:p>
          <a:p>
            <a:pPr marL="354013" indent="279400"/>
            <a:r>
              <a:rPr lang="sr-Cyrl-RS" sz="2200" dirty="0" smtClean="0"/>
              <a:t>Негативни утицај неадекватне исхране посебно је изражен у периодима брзог раста, односно током пренаталног растења и у периоду одојчета</a:t>
            </a:r>
          </a:p>
          <a:p>
            <a:r>
              <a:rPr lang="sr-Cyrl-RS" sz="2800" b="1" dirty="0" smtClean="0"/>
              <a:t>Хормони ендокриних жлезда</a:t>
            </a:r>
          </a:p>
          <a:p>
            <a:pPr indent="290513"/>
            <a:r>
              <a:rPr lang="sr-Cyrl-RS" sz="2200" dirty="0" smtClean="0"/>
              <a:t>Хормон раста, тироксин, инсулин, кортизол, полни хормони, </a:t>
            </a:r>
            <a:r>
              <a:rPr lang="sr-Latn-RS" sz="2200" dirty="0" smtClean="0"/>
              <a:t>PTH, </a:t>
            </a:r>
            <a:r>
              <a:rPr lang="sr-Cyrl-RS" sz="2200" dirty="0" smtClean="0"/>
              <a:t>калцитонин</a:t>
            </a:r>
            <a:r>
              <a:rPr lang="sr-Latn-RS" sz="2200" dirty="0" smtClean="0"/>
              <a:t>, </a:t>
            </a:r>
            <a:r>
              <a:rPr lang="sr-Cyrl-RS" sz="2200" dirty="0" smtClean="0"/>
              <a:t>бројни ткивни фактори раста</a:t>
            </a:r>
          </a:p>
          <a:p>
            <a:r>
              <a:rPr lang="sr-Cyrl-RS" sz="2800" b="1" dirty="0" smtClean="0"/>
              <a:t>Хроничне болести</a:t>
            </a:r>
          </a:p>
          <a:p>
            <a:pPr marL="633413" indent="-279400"/>
            <a:r>
              <a:rPr lang="sr-Cyrl-RS" sz="2200" dirty="0" smtClean="0"/>
              <a:t>Поремећај раста зависи од природе обољења, времена појаве и дужине трајања болести</a:t>
            </a:r>
          </a:p>
          <a:p>
            <a:pPr marL="633413" indent="-279400"/>
            <a:r>
              <a:rPr lang="sr-Cyrl-RS" sz="2200" dirty="0" smtClean="0"/>
              <a:t>Нижа од својих вршњака</a:t>
            </a:r>
            <a:endParaRPr lang="sr-Cyrl-RS" sz="2200" b="1" dirty="0" smtClean="0"/>
          </a:p>
          <a:p>
            <a:endParaRPr lang="en-GB" sz="2400" b="1" dirty="0" smtClean="0"/>
          </a:p>
          <a:p>
            <a:endParaRPr lang="en-GB" sz="2400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ЧИНИОЦИ КОЈИ УТИЧУ НА РАСТ</a:t>
            </a:r>
            <a:endParaRPr lang="en-GB" dirty="0"/>
          </a:p>
        </p:txBody>
      </p:sp>
    </p:spTree>
  </p:cSld>
  <p:clrMapOvr>
    <a:masterClrMapping/>
  </p:clrMapOvr>
  <p:transition advTm="8982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411662"/>
          </a:xfrm>
        </p:spPr>
        <p:txBody>
          <a:bodyPr/>
          <a:lstStyle/>
          <a:p>
            <a:r>
              <a:rPr lang="sr-Cyrl-RS" sz="2400" b="1" dirty="0" smtClean="0"/>
              <a:t>Сезонске варијације</a:t>
            </a:r>
            <a:r>
              <a:rPr lang="sr-Latn-RS" sz="2400" b="1" dirty="0" smtClean="0"/>
              <a:t>, </a:t>
            </a:r>
            <a:r>
              <a:rPr lang="sr-Cyrl-RS" sz="2400" b="1" dirty="0" smtClean="0"/>
              <a:t>климатски</a:t>
            </a:r>
            <a:r>
              <a:rPr lang="sr-Latn-RS" sz="2400" b="1" dirty="0" smtClean="0"/>
              <a:t> </a:t>
            </a:r>
            <a:r>
              <a:rPr lang="sr-Cyrl-RS" sz="2400" b="1" dirty="0" smtClean="0"/>
              <a:t>и</a:t>
            </a:r>
            <a:r>
              <a:rPr lang="sr-Latn-RS" sz="2400" b="1" dirty="0" smtClean="0"/>
              <a:t> </a:t>
            </a:r>
            <a:r>
              <a:rPr lang="sr-Cyrl-RS" sz="2400" b="1" dirty="0" smtClean="0"/>
              <a:t>географски</a:t>
            </a:r>
            <a:r>
              <a:rPr lang="sr-Latn-RS" sz="2400" b="1" dirty="0" smtClean="0"/>
              <a:t> </a:t>
            </a:r>
            <a:r>
              <a:rPr lang="sr-Cyrl-RS" sz="2400" b="1" dirty="0" smtClean="0"/>
              <a:t>чиниоци</a:t>
            </a:r>
          </a:p>
          <a:p>
            <a:pPr marL="633413" indent="-279400"/>
            <a:r>
              <a:rPr lang="sr-Cyrl-RS" sz="2400" dirty="0" smtClean="0"/>
              <a:t>Највећа брзина раста у пролеће, а прираст у телесној маси у јесењем и зимском периоду</a:t>
            </a:r>
          </a:p>
          <a:p>
            <a:pPr marL="633413" indent="-279400"/>
            <a:r>
              <a:rPr lang="sr-Cyrl-RS" sz="2400" dirty="0" smtClean="0"/>
              <a:t>Неуједначеност, утицај годишњих доба- 30% деце</a:t>
            </a:r>
          </a:p>
          <a:p>
            <a:pPr marL="633413" indent="-279400"/>
            <a:r>
              <a:rPr lang="sr-Cyrl-RS" sz="2400" dirty="0" smtClean="0"/>
              <a:t>Препоруке да интервал између два мерења- најмање 6 месеци, оптимално годину дана</a:t>
            </a:r>
          </a:p>
          <a:p>
            <a:pPr marL="354013" indent="-354013"/>
            <a:r>
              <a:rPr lang="sr-Cyrl-RS" sz="2400" b="1" dirty="0" smtClean="0"/>
              <a:t>Психолошко и социјално окружење</a:t>
            </a:r>
          </a:p>
          <a:p>
            <a:r>
              <a:rPr lang="sr-Cyrl-RS" sz="2400" b="1" dirty="0" smtClean="0"/>
              <a:t>Секуларни тренд убрзања раста и развоја</a:t>
            </a:r>
          </a:p>
          <a:p>
            <a:pPr indent="290513"/>
            <a:r>
              <a:rPr lang="sr-Cyrl-RS" sz="2400" dirty="0" smtClean="0"/>
              <a:t>Тренд повећања висине становништва за 1 </a:t>
            </a:r>
            <a:r>
              <a:rPr lang="sr-Latn-RS" sz="2400" dirty="0" smtClean="0"/>
              <a:t>cm</a:t>
            </a:r>
            <a:r>
              <a:rPr lang="sr-Cyrl-RS" sz="2400" dirty="0" smtClean="0"/>
              <a:t> за 10 година</a:t>
            </a:r>
            <a:endParaRPr lang="sr-Latn-RS" sz="2400" dirty="0" smtClean="0"/>
          </a:p>
          <a:p>
            <a:pPr indent="290513"/>
            <a:r>
              <a:rPr lang="sr-Cyrl-RS" sz="2400" dirty="0" smtClean="0"/>
              <a:t>Све</a:t>
            </a:r>
            <a:r>
              <a:rPr lang="sr-Latn-RS" sz="2400" dirty="0" smtClean="0"/>
              <a:t> </a:t>
            </a:r>
            <a:r>
              <a:rPr lang="sr-Cyrl-RS" sz="2400" dirty="0" smtClean="0"/>
              <a:t>ранији</a:t>
            </a:r>
            <a:r>
              <a:rPr lang="sr-Latn-RS" sz="2400" dirty="0" smtClean="0"/>
              <a:t> </a:t>
            </a:r>
            <a:r>
              <a:rPr lang="sr-Cyrl-RS" sz="2400" dirty="0" smtClean="0"/>
              <a:t>почетак</a:t>
            </a:r>
            <a:r>
              <a:rPr lang="sr-Latn-RS" sz="2400" dirty="0" smtClean="0"/>
              <a:t> </a:t>
            </a:r>
            <a:r>
              <a:rPr lang="sr-Cyrl-RS" sz="2400" dirty="0" smtClean="0"/>
              <a:t>пубертета</a:t>
            </a:r>
            <a:endParaRPr lang="en-GB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/>
              <a:t>ЧИНИОЦИ КОЈИ УТИЧУ НА РАСТ</a:t>
            </a:r>
            <a:endParaRPr lang="en-GB" dirty="0"/>
          </a:p>
        </p:txBody>
      </p:sp>
    </p:spTree>
  </p:cSld>
  <p:clrMapOvr>
    <a:masterClrMapping/>
  </p:clrMapOvr>
  <p:transition advTm="6626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8488" cy="1295400"/>
          </a:xfrm>
        </p:spPr>
        <p:txBody>
          <a:bodyPr/>
          <a:lstStyle/>
          <a:p>
            <a:pPr algn="ctr"/>
            <a:r>
              <a:rPr lang="sr-Cyrl-RS" dirty="0" smtClean="0">
                <a:latin typeface="+mn-lt"/>
              </a:rPr>
              <a:t>Хормони ендокриних жлезда</a:t>
            </a:r>
            <a:endParaRPr lang="en-GB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445624" cy="4411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RS" sz="2800" b="1" dirty="0" smtClean="0">
                <a:sym typeface="Symbol" pitchFamily="18" charset="2"/>
              </a:rPr>
              <a:t>Хормон раста</a:t>
            </a:r>
            <a:endParaRPr lang="sr-Latn-CS" sz="2800" b="1" dirty="0" smtClean="0">
              <a:sym typeface="Symbol" pitchFamily="18" charset="2"/>
            </a:endParaRPr>
          </a:p>
          <a:p>
            <a:pPr indent="187325">
              <a:lnSpc>
                <a:spcPct val="80000"/>
              </a:lnSpc>
            </a:pPr>
            <a:r>
              <a:rPr lang="sr-Latn-CS" sz="2600" dirty="0" smtClean="0">
                <a:sym typeface="Symbol" pitchFamily="18" charset="2"/>
              </a:rPr>
              <a:t>K</a:t>
            </a:r>
            <a:r>
              <a:rPr lang="sr-Cyrl-RS" sz="2600" dirty="0" smtClean="0">
                <a:sym typeface="Symbol" pitchFamily="18" charset="2"/>
              </a:rPr>
              <a:t>ључна улога у одржавању нормалне брзине раста током целог детињства и пубертета</a:t>
            </a:r>
          </a:p>
          <a:p>
            <a:pPr indent="187325">
              <a:lnSpc>
                <a:spcPct val="80000"/>
              </a:lnSpc>
            </a:pPr>
            <a:r>
              <a:rPr lang="sr-Latn-CS" sz="2600" dirty="0" smtClean="0">
                <a:sym typeface="Symbol" pitchFamily="18" charset="2"/>
              </a:rPr>
              <a:t>Повећава величину ћелија и њихову пролиферацију</a:t>
            </a:r>
            <a:endParaRPr lang="sr-Cyrl-RS" sz="2600" dirty="0" smtClean="0">
              <a:sym typeface="Symbol" pitchFamily="18" charset="2"/>
            </a:endParaRPr>
          </a:p>
          <a:p>
            <a:pPr indent="187325">
              <a:lnSpc>
                <a:spcPct val="80000"/>
              </a:lnSpc>
            </a:pPr>
            <a:r>
              <a:rPr lang="sr-Latn-CS" sz="2600" dirty="0" smtClean="0"/>
              <a:t>Убрзава раст ткива и органа</a:t>
            </a:r>
            <a:endParaRPr lang="sr-Cyrl-RS" sz="2600" dirty="0" smtClean="0"/>
          </a:p>
          <a:p>
            <a:pPr indent="187325">
              <a:lnSpc>
                <a:spcPct val="80000"/>
              </a:lnSpc>
            </a:pPr>
            <a:r>
              <a:rPr lang="sr-Latn-CS" sz="2600" dirty="0" smtClean="0"/>
              <a:t>Убрзава раст дугих костију у дужину</a:t>
            </a:r>
            <a:r>
              <a:rPr lang="sr-Cyrl-RS" sz="2600" dirty="0" smtClean="0"/>
              <a:t> (не утиче директно већ деловање зависи од </a:t>
            </a:r>
            <a:r>
              <a:rPr lang="en-US" sz="2600" dirty="0" smtClean="0"/>
              <a:t>IGF-</a:t>
            </a:r>
            <a:r>
              <a:rPr lang="sr-Latn-CS" sz="2600" dirty="0" smtClean="0"/>
              <a:t>1</a:t>
            </a:r>
            <a:r>
              <a:rPr lang="sr-Cyrl-RS" sz="2600" dirty="0" smtClean="0"/>
              <a:t>, који се секретује у јетри под утицајем хормона раста значајан је за периферне митотске ефекте хормона раста)</a:t>
            </a:r>
            <a:endParaRPr lang="en-US" sz="2600" dirty="0" smtClean="0"/>
          </a:p>
          <a:p>
            <a:pPr>
              <a:lnSpc>
                <a:spcPct val="80000"/>
              </a:lnSpc>
            </a:pPr>
            <a:r>
              <a:rPr lang="sr-Cyrl-RS" sz="2800" b="1" dirty="0" smtClean="0"/>
              <a:t>Инсулин</a:t>
            </a:r>
          </a:p>
          <a:p>
            <a:pPr indent="187325">
              <a:lnSpc>
                <a:spcPct val="80000"/>
              </a:lnSpc>
            </a:pPr>
            <a:r>
              <a:rPr lang="sr-Cyrl-RS" sz="2600" dirty="0" smtClean="0"/>
              <a:t>Доминантно утиче на пренатални раст, удружен са ткивним факторима раста, правилном функцијом плаценте, хранљивим материјама</a:t>
            </a:r>
            <a:endParaRPr lang="sr-Latn-CS" sz="2600" dirty="0" smtClean="0"/>
          </a:p>
        </p:txBody>
      </p:sp>
    </p:spTree>
  </p:cSld>
  <p:clrMapOvr>
    <a:masterClrMapping/>
  </p:clrMapOvr>
  <p:transition advTm="7125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8412</TotalTime>
  <Words>2756</Words>
  <Application>Microsoft Office PowerPoint</Application>
  <PresentationFormat>On-screen Show (4:3)</PresentationFormat>
  <Paragraphs>416</Paragraphs>
  <Slides>55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Network</vt:lpstr>
      <vt:lpstr>Acrobat Document</vt:lpstr>
      <vt:lpstr>Chart</vt:lpstr>
      <vt:lpstr>  Универзитет у Крагујевцу Факултет медицинских наука  ОСНОВНЕ АКАДЕМСКЕ СТУДИЈЕ МЕДИЦИНЕ  Педијатрија  </vt:lpstr>
      <vt:lpstr>РАСТ И РАЗВОЈ</vt:lpstr>
      <vt:lpstr>РАСТ И РАЗВОЈ</vt:lpstr>
      <vt:lpstr>РАСТ И РАЗВОЈ</vt:lpstr>
      <vt:lpstr>ОСНОВНИ ПОКАЗАТЕЉИ ТЕЛЕСНОГ РАСТА, РАЗВОЈА И СТАЊА УХРАЊЕНОСТИ</vt:lpstr>
      <vt:lpstr>ЧИНИОЦИ КОЈИ УТИЧУ НА РАСТ</vt:lpstr>
      <vt:lpstr>ЧИНИОЦИ КОЈИ УТИЧУ НА РАСТ</vt:lpstr>
      <vt:lpstr>ЧИНИОЦИ КОЈИ УТИЧУ НА РАСТ</vt:lpstr>
      <vt:lpstr>Хормони ендокриних жлезда</vt:lpstr>
      <vt:lpstr>Хормони ендокриних жлезда</vt:lpstr>
      <vt:lpstr> ПРАЋЕЊЕ ЛИНЕАРНОГ РАСТА И РАЗВОЈА</vt:lpstr>
      <vt:lpstr>КАЛЕНДАР ПРАЋЕЊА РАСТА</vt:lpstr>
      <vt:lpstr>КАРТЕ РАСТА</vt:lpstr>
      <vt:lpstr>КАРТЕ РАСТА</vt:lpstr>
      <vt:lpstr>ЗНАЧАЈ ПРАЋЕЊА ЛИНЕАРНОГ  РАСТА И РАЗВОЈА</vt:lpstr>
      <vt:lpstr>ПРИМАРНЕ ОДЛИКЕ ЛИНЕАРНОГ РАСТА У ДЕТИЊСТВУ И АДОЛЕСЦЕНЦИЈИ</vt:lpstr>
      <vt:lpstr>ОДЛИКЕ НОРМАЛНОГ РАСТА У ПУБЕРТЕТУ</vt:lpstr>
      <vt:lpstr>ДЕФИНИЦИЈА МАЛОГ РАСТА</vt:lpstr>
      <vt:lpstr>ГЕНЕТСКИ ПОТЕНЦИЈАЛ РАСТА ИЛИ ЦИЉНА ВИСИНА</vt:lpstr>
      <vt:lpstr>БРЗИНА РАСТА</vt:lpstr>
      <vt:lpstr>Поремећаји раста</vt:lpstr>
      <vt:lpstr>Slide 22</vt:lpstr>
      <vt:lpstr>Telesna visina manja od -2 SD ili  &lt;3. percentila  </vt:lpstr>
      <vt:lpstr>Niska brzina rasta   Manje od 4,5 cm godišnje (bez obzira na TV) </vt:lpstr>
      <vt:lpstr> TV &lt;P25 uz odstupanje od CV za više od 5 cm </vt:lpstr>
      <vt:lpstr>Slide 26</vt:lpstr>
      <vt:lpstr>Dete u pubertetu kod koga izostaje očekivani ubrzani rast</vt:lpstr>
      <vt:lpstr>Класификација ниског раста</vt:lpstr>
      <vt:lpstr>Физиолошки низак раст</vt:lpstr>
      <vt:lpstr>Физиолошки низак раст</vt:lpstr>
      <vt:lpstr>Патолошки узроци ниског раста у детињству</vt:lpstr>
      <vt:lpstr>Иницијално испитивање деце и адолесцената ниског раста</vt:lpstr>
      <vt:lpstr>Иницијално испитивање деце и адолесцената ниског раста</vt:lpstr>
      <vt:lpstr>Иницијално испитивање деце и адолесцената ниског раста</vt:lpstr>
      <vt:lpstr>Етиологија недостатка хормона раста</vt:lpstr>
      <vt:lpstr>Етиологија недостатка хормона раста</vt:lpstr>
      <vt:lpstr>КЛИНИЧКА СЛИКА НХР</vt:lpstr>
      <vt:lpstr>БИОХЕМИЈСКИ КРИТЕРИЈУМИ ЗА ДИЈАГНОЗУ НХР</vt:lpstr>
      <vt:lpstr>РАДИОЛОШКА ИСПИТИВАЊА КОД ДЕЦЕ СА НХР </vt:lpstr>
      <vt:lpstr>ТЕРАПИЈСКИ ПРИСТУП ДЕЦИ СА НХР</vt:lpstr>
      <vt:lpstr>ФАКТОРИ КОЈИ УТИЧУ НА ЕФИКАСНОСТ ТЕРАПИЈЕ rhHR</vt:lpstr>
      <vt:lpstr>ГЕНЕТСКИ СИНДРОМИ КАО УЗРОК НИСКОГ РАСТА У ДЕТИЊСТВУ</vt:lpstr>
      <vt:lpstr>ВИСОКИ РАСТ</vt:lpstr>
      <vt:lpstr>ВИСОКИ РАСТ</vt:lpstr>
      <vt:lpstr>Етиологија високог раста </vt:lpstr>
      <vt:lpstr>Конституционално високи раст </vt:lpstr>
      <vt:lpstr> Питуитарни гигантизам</vt:lpstr>
      <vt:lpstr> Питуитарни гигантизам</vt:lpstr>
      <vt:lpstr>Питуитарни гигантизам</vt:lpstr>
      <vt:lpstr>Марфанов синдром</vt:lpstr>
      <vt:lpstr> Марфанов синдром</vt:lpstr>
      <vt:lpstr> Марфанов синдром</vt:lpstr>
      <vt:lpstr>Церебрални гигантизам – Сотосов синдром</vt:lpstr>
      <vt:lpstr>Церебрални гигантизам – Сотосов синдром</vt:lpstr>
      <vt:lpstr>Церебрални гигантизам – Сотосов синдром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PRVI SRPSKI KONGRES  DEČJE ENDOKRINOLOGIJE Zlatibor, 26.-28.04.2018. godine</dc:title>
  <dc:creator>Nevena</dc:creator>
  <cp:lastModifiedBy>neven</cp:lastModifiedBy>
  <cp:revision>2803</cp:revision>
  <dcterms:created xsi:type="dcterms:W3CDTF">2012-03-05T11:20:01Z</dcterms:created>
  <dcterms:modified xsi:type="dcterms:W3CDTF">2020-09-26T14:31:31Z</dcterms:modified>
</cp:coreProperties>
</file>